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1" r:id="rId1"/>
    <p:sldMasterId id="2147483678" r:id="rId2"/>
  </p:sldMasterIdLst>
  <p:notesMasterIdLst>
    <p:notesMasterId r:id="rId20"/>
  </p:notesMasterIdLst>
  <p:handoutMasterIdLst>
    <p:handoutMasterId r:id="rId21"/>
  </p:handoutMasterIdLst>
  <p:sldIdLst>
    <p:sldId id="536" r:id="rId3"/>
    <p:sldId id="286" r:id="rId4"/>
    <p:sldId id="319" r:id="rId5"/>
    <p:sldId id="551" r:id="rId6"/>
    <p:sldId id="538" r:id="rId7"/>
    <p:sldId id="419" r:id="rId8"/>
    <p:sldId id="539" r:id="rId9"/>
    <p:sldId id="540" r:id="rId10"/>
    <p:sldId id="543" r:id="rId11"/>
    <p:sldId id="544" r:id="rId12"/>
    <p:sldId id="546" r:id="rId13"/>
    <p:sldId id="547" r:id="rId14"/>
    <p:sldId id="548" r:id="rId15"/>
    <p:sldId id="549" r:id="rId16"/>
    <p:sldId id="550" r:id="rId17"/>
    <p:sldId id="552" r:id="rId18"/>
    <p:sldId id="545" r:id="rId19"/>
  </p:sldIdLst>
  <p:sldSz cx="9144000" cy="6858000" type="screen4x3"/>
  <p:notesSz cx="7077075" cy="936307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Cambria" panose="02040503050406030204" pitchFamily="18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Cambria" panose="02040503050406030204" pitchFamily="18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Cambria" panose="02040503050406030204" pitchFamily="18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Cambria" panose="02040503050406030204" pitchFamily="18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Cambria" panose="02040503050406030204" pitchFamily="18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Cambria" panose="02040503050406030204" pitchFamily="18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Cambria" panose="02040503050406030204" pitchFamily="18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Cambria" panose="02040503050406030204" pitchFamily="18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Cambria" panose="02040503050406030204" pitchFamily="18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49" userDrawn="1">
          <p15:clr>
            <a:srgbClr val="A4A3A4"/>
          </p15:clr>
        </p15:guide>
        <p15:guide id="2" pos="2229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156734"/>
    <a:srgbClr val="762123"/>
    <a:srgbClr val="FFFF99"/>
    <a:srgbClr val="EC821C"/>
    <a:srgbClr val="156635"/>
    <a:srgbClr val="156834"/>
    <a:srgbClr val="1C1C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5756" autoAdjust="0"/>
    <p:restoredTop sz="85817" autoAdjust="0"/>
  </p:normalViewPr>
  <p:slideViewPr>
    <p:cSldViewPr>
      <p:cViewPr varScale="1">
        <p:scale>
          <a:sx n="60" d="100"/>
          <a:sy n="60" d="100"/>
        </p:scale>
        <p:origin x="96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380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1" d="100"/>
          <a:sy n="61" d="100"/>
        </p:scale>
        <p:origin x="-2922" y="-96"/>
      </p:cViewPr>
      <p:guideLst>
        <p:guide orient="horz" pos="2949"/>
        <p:guide pos="222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67374" cy="468474"/>
          </a:xfrm>
          <a:prstGeom prst="rect">
            <a:avLst/>
          </a:prstGeom>
        </p:spPr>
        <p:txBody>
          <a:bodyPr vert="horz" lIns="92181" tIns="46090" rIns="92181" bIns="4609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08100" y="0"/>
            <a:ext cx="3067374" cy="468474"/>
          </a:xfrm>
          <a:prstGeom prst="rect">
            <a:avLst/>
          </a:prstGeom>
        </p:spPr>
        <p:txBody>
          <a:bodyPr vert="horz" lIns="92181" tIns="46090" rIns="92181" bIns="4609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226D10C9-0054-4A38-A40C-ED68AEECC73F}" type="datetimeFigureOut">
              <a:rPr lang="en-US"/>
              <a:pPr>
                <a:defRPr/>
              </a:pPr>
              <a:t>7/4/2016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93003"/>
            <a:ext cx="3067374" cy="468474"/>
          </a:xfrm>
          <a:prstGeom prst="rect">
            <a:avLst/>
          </a:prstGeom>
        </p:spPr>
        <p:txBody>
          <a:bodyPr vert="horz" lIns="92181" tIns="46090" rIns="92181" bIns="4609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08100" y="8893003"/>
            <a:ext cx="3067374" cy="468474"/>
          </a:xfrm>
          <a:prstGeom prst="rect">
            <a:avLst/>
          </a:prstGeom>
        </p:spPr>
        <p:txBody>
          <a:bodyPr vert="horz" wrap="square" lIns="92181" tIns="46090" rIns="92181" bIns="4609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fld id="{B174C95E-F02F-47D1-96D9-C19654F5E4B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044168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67374" cy="468474"/>
          </a:xfrm>
          <a:prstGeom prst="rect">
            <a:avLst/>
          </a:prstGeom>
        </p:spPr>
        <p:txBody>
          <a:bodyPr vert="horz" lIns="92181" tIns="46090" rIns="92181" bIns="4609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08100" y="0"/>
            <a:ext cx="3067374" cy="468474"/>
          </a:xfrm>
          <a:prstGeom prst="rect">
            <a:avLst/>
          </a:prstGeom>
        </p:spPr>
        <p:txBody>
          <a:bodyPr vert="horz" lIns="92181" tIns="46090" rIns="92181" bIns="4609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4C94BF94-54D8-4187-8EDC-9BB1633892FD}" type="datetimeFigureOut">
              <a:rPr lang="en-US"/>
              <a:pPr>
                <a:defRPr/>
              </a:pPr>
              <a:t>7/4/2016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96975" y="701675"/>
            <a:ext cx="4683125" cy="35115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181" tIns="46090" rIns="92181" bIns="4609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6747" y="4448101"/>
            <a:ext cx="5663583" cy="4213064"/>
          </a:xfrm>
          <a:prstGeom prst="rect">
            <a:avLst/>
          </a:prstGeom>
        </p:spPr>
        <p:txBody>
          <a:bodyPr vert="horz" lIns="92181" tIns="46090" rIns="92181" bIns="4609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93003"/>
            <a:ext cx="3067374" cy="468474"/>
          </a:xfrm>
          <a:prstGeom prst="rect">
            <a:avLst/>
          </a:prstGeom>
        </p:spPr>
        <p:txBody>
          <a:bodyPr vert="horz" lIns="92181" tIns="46090" rIns="92181" bIns="4609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08100" y="8893003"/>
            <a:ext cx="3067374" cy="468474"/>
          </a:xfrm>
          <a:prstGeom prst="rect">
            <a:avLst/>
          </a:prstGeom>
        </p:spPr>
        <p:txBody>
          <a:bodyPr vert="horz" wrap="square" lIns="92181" tIns="46090" rIns="92181" bIns="4609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fld id="{B1116284-1E40-4B6C-9CAD-AFAB70D73A7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5887979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 smtClean="0"/>
          </a:p>
        </p:txBody>
      </p:sp>
      <p:sp>
        <p:nvSpPr>
          <p:cNvPr id="614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600">
                <a:solidFill>
                  <a:schemeClr val="tx1"/>
                </a:solidFill>
                <a:latin typeface="Cambria" panose="02040503050406030204" pitchFamily="18" charset="0"/>
                <a:cs typeface="Arial" panose="020B0604020202020204" pitchFamily="34" charset="0"/>
              </a:defRPr>
            </a:lvl1pPr>
            <a:lvl2pPr marL="748968" indent="-288065">
              <a:defRPr sz="1600">
                <a:solidFill>
                  <a:schemeClr val="tx1"/>
                </a:solidFill>
                <a:latin typeface="Cambria" panose="02040503050406030204" pitchFamily="18" charset="0"/>
                <a:cs typeface="Arial" panose="020B0604020202020204" pitchFamily="34" charset="0"/>
              </a:defRPr>
            </a:lvl2pPr>
            <a:lvl3pPr marL="1152258" indent="-230452">
              <a:defRPr sz="1600">
                <a:solidFill>
                  <a:schemeClr val="tx1"/>
                </a:solidFill>
                <a:latin typeface="Cambria" panose="02040503050406030204" pitchFamily="18" charset="0"/>
                <a:cs typeface="Arial" panose="020B0604020202020204" pitchFamily="34" charset="0"/>
              </a:defRPr>
            </a:lvl3pPr>
            <a:lvl4pPr marL="1613162" indent="-230452">
              <a:defRPr sz="1600">
                <a:solidFill>
                  <a:schemeClr val="tx1"/>
                </a:solidFill>
                <a:latin typeface="Cambria" panose="02040503050406030204" pitchFamily="18" charset="0"/>
                <a:cs typeface="Arial" panose="020B0604020202020204" pitchFamily="34" charset="0"/>
              </a:defRPr>
            </a:lvl4pPr>
            <a:lvl5pPr marL="2074065" indent="-230452">
              <a:defRPr sz="1600">
                <a:solidFill>
                  <a:schemeClr val="tx1"/>
                </a:solidFill>
                <a:latin typeface="Cambria" panose="02040503050406030204" pitchFamily="18" charset="0"/>
                <a:cs typeface="Arial" panose="020B0604020202020204" pitchFamily="34" charset="0"/>
              </a:defRPr>
            </a:lvl5pPr>
            <a:lvl6pPr marL="2534968" indent="-230452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mbria" panose="02040503050406030204" pitchFamily="18" charset="0"/>
                <a:cs typeface="Arial" panose="020B0604020202020204" pitchFamily="34" charset="0"/>
              </a:defRPr>
            </a:lvl6pPr>
            <a:lvl7pPr marL="2995872" indent="-230452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mbria" panose="02040503050406030204" pitchFamily="18" charset="0"/>
                <a:cs typeface="Arial" panose="020B0604020202020204" pitchFamily="34" charset="0"/>
              </a:defRPr>
            </a:lvl7pPr>
            <a:lvl8pPr marL="3456775" indent="-230452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mbria" panose="02040503050406030204" pitchFamily="18" charset="0"/>
                <a:cs typeface="Arial" panose="020B0604020202020204" pitchFamily="34" charset="0"/>
              </a:defRPr>
            </a:lvl8pPr>
            <a:lvl9pPr marL="3917678" indent="-230452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mbria" panose="02040503050406030204" pitchFamily="18" charset="0"/>
                <a:cs typeface="Arial" panose="020B0604020202020204" pitchFamily="34" charset="0"/>
              </a:defRPr>
            </a:lvl9pPr>
          </a:lstStyle>
          <a:p>
            <a:fld id="{A9C01E33-0DEC-4D18-93BF-3C200BA18B88}" type="slidenum">
              <a:rPr lang="en-GB" altLang="en-US" sz="1200">
                <a:latin typeface="Calibri" panose="020F0502020204030204" pitchFamily="34" charset="0"/>
              </a:rPr>
              <a:pPr/>
              <a:t>1</a:t>
            </a:fld>
            <a:endParaRPr lang="en-GB" altLang="en-US" sz="120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67842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116284-1E40-4B6C-9CAD-AFAB70D73A7F}" type="slidenum">
              <a:rPr lang="en-US" altLang="en-US" smtClean="0"/>
              <a:pPr/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986293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116284-1E40-4B6C-9CAD-AFAB70D73A7F}" type="slidenum">
              <a:rPr lang="en-US" altLang="en-US" smtClean="0"/>
              <a:pPr/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628796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116284-1E40-4B6C-9CAD-AFAB70D73A7F}" type="slidenum">
              <a:rPr lang="en-US" altLang="en-US" smtClean="0"/>
              <a:pPr/>
              <a:t>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069771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116284-1E40-4B6C-9CAD-AFAB70D73A7F}" type="slidenum">
              <a:rPr lang="en-US" altLang="en-US" smtClean="0"/>
              <a:pPr/>
              <a:t>15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845943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116284-1E40-4B6C-9CAD-AFAB70D73A7F}" type="slidenum">
              <a:rPr lang="en-US" altLang="en-US" smtClean="0"/>
              <a:pPr/>
              <a:t>16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27350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0725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3975"/>
            <a:ext cx="9144000" cy="134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Group 7"/>
          <p:cNvGrpSpPr>
            <a:grpSpLocks/>
          </p:cNvGrpSpPr>
          <p:nvPr/>
        </p:nvGrpSpPr>
        <p:grpSpPr bwMode="auto">
          <a:xfrm>
            <a:off x="2327275" y="5988050"/>
            <a:ext cx="3943350" cy="606425"/>
            <a:chOff x="2762252" y="6096000"/>
            <a:chExt cx="3943348" cy="605913"/>
          </a:xfrm>
        </p:grpSpPr>
        <p:pic>
          <p:nvPicPr>
            <p:cNvPr id="6" name="Picture 12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97440" y="6229915"/>
              <a:ext cx="1108160" cy="3380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16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57600" y="6276539"/>
              <a:ext cx="1561392" cy="2448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17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62252" y="6096000"/>
              <a:ext cx="511263" cy="605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1371600" y="1752600"/>
            <a:ext cx="6629400" cy="1143000"/>
          </a:xfrm>
          <a:prstGeom prst="rect">
            <a:avLst/>
          </a:prstGeom>
        </p:spPr>
        <p:txBody>
          <a:bodyPr/>
          <a:lstStyle>
            <a:lvl1pPr marL="114300" indent="0" algn="ctr">
              <a:buNone/>
              <a:defRPr sz="480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2"/>
          </p:nvPr>
        </p:nvSpPr>
        <p:spPr>
          <a:xfrm>
            <a:off x="2130425" y="3581400"/>
            <a:ext cx="4575175" cy="1219200"/>
          </a:xfrm>
          <a:prstGeom prst="rect">
            <a:avLst/>
          </a:prstGeom>
        </p:spPr>
        <p:txBody>
          <a:bodyPr/>
          <a:lstStyle>
            <a:lvl1pPr marL="114300" indent="0" algn="ctr">
              <a:buNone/>
              <a:defRPr/>
            </a:lvl1pPr>
            <a:lvl2pPr marL="411480" indent="0">
              <a:buNone/>
              <a:defRPr/>
            </a:lvl2pPr>
            <a:lvl3pPr marL="777240" indent="0">
              <a:buNone/>
              <a:defRPr/>
            </a:lvl3pPr>
            <a:lvl4pPr marL="1051560" indent="0">
              <a:buNone/>
              <a:defRPr/>
            </a:lvl4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003349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ddr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3975"/>
            <a:ext cx="9144000" cy="134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14"/>
          <p:cNvSpPr txBox="1">
            <a:spLocks noChangeArrowheads="1"/>
          </p:cNvSpPr>
          <p:nvPr/>
        </p:nvSpPr>
        <p:spPr bwMode="auto">
          <a:xfrm>
            <a:off x="0" y="2057400"/>
            <a:ext cx="9144000" cy="1138238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Cambria" panose="02040503050406030204" pitchFamily="18" charset="0"/>
                <a:cs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Cambria" panose="02040503050406030204" pitchFamily="18" charset="0"/>
                <a:cs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Cambria" panose="02040503050406030204" pitchFamily="18" charset="0"/>
                <a:cs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Cambria" panose="02040503050406030204" pitchFamily="18" charset="0"/>
                <a:cs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Cambria" panose="020405030504060302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mbria" panose="020405030504060302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mbria" panose="020405030504060302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mbria" panose="020405030504060302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mbria" panose="02040503050406030204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en-US" altLang="en-US" sz="2400" i="1" smtClean="0">
                <a:solidFill>
                  <a:srgbClr val="156734"/>
                </a:solidFill>
              </a:rPr>
              <a:t>Africa Research in Sustainable Intensification for the Next Generation</a:t>
            </a:r>
          </a:p>
          <a:p>
            <a:pPr algn="ctr" eaLnBrk="1" hangingPunct="1">
              <a:defRPr/>
            </a:pPr>
            <a:r>
              <a:rPr lang="en-US" altLang="en-US" sz="4400" smtClean="0">
                <a:solidFill>
                  <a:srgbClr val="156734"/>
                </a:solidFill>
              </a:rPr>
              <a:t>africa-rising.net</a:t>
            </a:r>
            <a:endParaRPr lang="en-US" altLang="en-US" sz="4400" b="1" i="1" smtClean="0">
              <a:solidFill>
                <a:srgbClr val="156734"/>
              </a:solidFill>
            </a:endParaRPr>
          </a:p>
        </p:txBody>
      </p:sp>
      <p:pic>
        <p:nvPicPr>
          <p:cNvPr id="4" name="Picture 16" descr="AR_Global_partners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3550" y="5534025"/>
            <a:ext cx="5676900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445602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3975"/>
            <a:ext cx="9144000" cy="134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DB1E63-A00C-4D8F-AF75-8FC96C53DDF0}" type="datetimeFigureOut">
              <a:rPr lang="en-US"/>
              <a:pPr>
                <a:defRPr/>
              </a:pPr>
              <a:t>7/4/2016</a:t>
            </a:fld>
            <a:endParaRPr lang="en-GB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18145C-A33D-47BB-BAEC-2CFB21167E6E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278745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914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1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800">
                <a:latin typeface="+mn-lt"/>
                <a:cs typeface="+mn-cs"/>
              </a:defRPr>
            </a:lvl1pPr>
          </a:lstStyle>
          <a:p>
            <a:pPr>
              <a:defRPr/>
            </a:pPr>
            <a:fld id="{0AA942F2-67B1-432D-BF6C-53122FCEB7C0}" type="datetimeFigureOut">
              <a:rPr lang="en-US"/>
              <a:pPr>
                <a:defRPr/>
              </a:pPr>
              <a:t>7/4/2016</a:t>
            </a:fld>
            <a:endParaRPr lang="en-GB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8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800"/>
            </a:lvl1pPr>
          </a:lstStyle>
          <a:p>
            <a:fld id="{E6286A5E-FF1A-421B-BF4A-DE6D862F1A63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5" r:id="rId1"/>
    <p:sldLayoutId id="2147483916" r:id="rId2"/>
    <p:sldLayoutId id="2147483917" r:id="rId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600" kern="1200" spc="-100">
          <a:solidFill>
            <a:schemeClr val="tx2"/>
          </a:solidFill>
          <a:latin typeface="Arial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</a:defRPr>
      </a:lvl9pPr>
    </p:titleStyle>
    <p:bodyStyle>
      <a:lvl1pPr marL="342900" indent="-228600" algn="l" rtl="0" eaLnBrk="0" fontAlgn="base" hangingPunct="0">
        <a:spcBef>
          <a:spcPct val="20000"/>
        </a:spcBef>
        <a:spcAft>
          <a:spcPct val="0"/>
        </a:spcAft>
        <a:buClr>
          <a:srgbClr val="156734"/>
        </a:buClr>
        <a:buFont typeface="Wingdings" panose="05000000000000000000" pitchFamily="2" charset="2"/>
        <a:buChar char="§"/>
        <a:defRPr sz="2200" kern="1200">
          <a:solidFill>
            <a:schemeClr val="tx1"/>
          </a:solidFill>
          <a:latin typeface="Arial" charset="0"/>
          <a:ea typeface="+mn-ea"/>
          <a:cs typeface="+mn-cs"/>
        </a:defRPr>
      </a:lvl1pPr>
      <a:lvl2pPr marL="639763" indent="-228600" algn="l" rtl="0" eaLnBrk="0" fontAlgn="base" hangingPunct="0">
        <a:spcBef>
          <a:spcPct val="20000"/>
        </a:spcBef>
        <a:spcAft>
          <a:spcPct val="0"/>
        </a:spcAft>
        <a:buClr>
          <a:srgbClr val="156734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Arial" charset="0"/>
          <a:ea typeface="+mn-ea"/>
          <a:cs typeface="+mn-cs"/>
        </a:defRPr>
      </a:lvl2pPr>
      <a:lvl3pPr marL="1004888" indent="-228600" algn="l" rtl="0" eaLnBrk="0" fontAlgn="base" hangingPunct="0">
        <a:spcBef>
          <a:spcPct val="20000"/>
        </a:spcBef>
        <a:spcAft>
          <a:spcPct val="0"/>
        </a:spcAft>
        <a:buClr>
          <a:srgbClr val="156734"/>
        </a:buClr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Arial" charset="0"/>
          <a:ea typeface="+mn-ea"/>
          <a:cs typeface="+mn-cs"/>
        </a:defRPr>
      </a:lvl3pPr>
      <a:lvl4pPr marL="1279525" indent="-228600" algn="l" rtl="0" eaLnBrk="0" fontAlgn="base" hangingPunct="0">
        <a:spcBef>
          <a:spcPct val="20000"/>
        </a:spcBef>
        <a:spcAft>
          <a:spcPct val="0"/>
        </a:spcAft>
        <a:buClr>
          <a:srgbClr val="156734"/>
        </a:buClr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Arial" charset="0"/>
          <a:ea typeface="+mn-ea"/>
          <a:cs typeface="+mn-cs"/>
        </a:defRPr>
      </a:lvl4pPr>
      <a:lvl5pPr marL="1554163" indent="-228600" algn="l" rtl="0" eaLnBrk="0" fontAlgn="base" hangingPunct="0">
        <a:spcBef>
          <a:spcPct val="20000"/>
        </a:spcBef>
        <a:spcAft>
          <a:spcPct val="0"/>
        </a:spcAft>
        <a:buClr>
          <a:srgbClr val="156734"/>
        </a:buClr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Arial" charset="0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Text Placeholder 2"/>
          <p:cNvSpPr txBox="1">
            <a:spLocks/>
          </p:cNvSpPr>
          <p:nvPr/>
        </p:nvSpPr>
        <p:spPr bwMode="auto">
          <a:xfrm>
            <a:off x="246261" y="2781399"/>
            <a:ext cx="8358187" cy="43920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14300" algn="ctr" eaLnBrk="1" hangingPunct="1">
              <a:spcBef>
                <a:spcPct val="20000"/>
              </a:spcBef>
              <a:buClr>
                <a:srgbClr val="156734"/>
              </a:buClr>
              <a:buFont typeface="Wingdings" pitchFamily="2" charset="2"/>
              <a:buNone/>
              <a:defRPr/>
            </a:pPr>
            <a:r>
              <a:rPr lang="en-GB" sz="2200" dirty="0" smtClean="0">
                <a:latin typeface="+mn-lt"/>
                <a:cs typeface="Arial" charset="0"/>
              </a:rPr>
              <a:t>2</a:t>
            </a:r>
            <a:r>
              <a:rPr lang="en-GB" sz="2200" baseline="30000" dirty="0" smtClean="0">
                <a:latin typeface="+mn-lt"/>
                <a:cs typeface="Arial" charset="0"/>
              </a:rPr>
              <a:t>nd</a:t>
            </a:r>
            <a:r>
              <a:rPr lang="en-GB" sz="2200" dirty="0" smtClean="0">
                <a:latin typeface="+mn-lt"/>
                <a:cs typeface="Arial" charset="0"/>
              </a:rPr>
              <a:t> Annual Review </a:t>
            </a:r>
            <a:r>
              <a:rPr lang="en-GB" sz="2200" dirty="0">
                <a:latin typeface="+mn-lt"/>
                <a:cs typeface="Arial" charset="0"/>
              </a:rPr>
              <a:t>&amp; Planning </a:t>
            </a:r>
            <a:r>
              <a:rPr lang="en-GB" sz="2200" dirty="0" smtClean="0">
                <a:latin typeface="+mn-lt"/>
                <a:cs typeface="Arial" charset="0"/>
              </a:rPr>
              <a:t>Meeting</a:t>
            </a:r>
            <a:endParaRPr lang="en-GB" sz="2200" dirty="0">
              <a:latin typeface="+mn-lt"/>
              <a:cs typeface="Arial" charset="0"/>
            </a:endParaRPr>
          </a:p>
          <a:p>
            <a:pPr marL="114300" algn="ctr" eaLnBrk="1" hangingPunct="1">
              <a:spcBef>
                <a:spcPct val="20000"/>
              </a:spcBef>
              <a:spcAft>
                <a:spcPts val="1200"/>
              </a:spcAft>
              <a:buClr>
                <a:srgbClr val="156734"/>
              </a:buClr>
              <a:buFont typeface="Wingdings" pitchFamily="2" charset="2"/>
              <a:buNone/>
              <a:defRPr/>
            </a:pPr>
            <a:r>
              <a:rPr lang="en-GB" sz="2200" dirty="0">
                <a:latin typeface="+mn-lt"/>
                <a:cs typeface="Arial" charset="0"/>
              </a:rPr>
              <a:t> </a:t>
            </a:r>
            <a:r>
              <a:rPr lang="en-GB" sz="2200" dirty="0" smtClean="0">
                <a:latin typeface="+mn-lt"/>
                <a:cs typeface="Arial" charset="0"/>
              </a:rPr>
              <a:t>July 04-05, 2016</a:t>
            </a:r>
            <a:endParaRPr lang="en-GB" sz="2200" dirty="0">
              <a:latin typeface="+mn-lt"/>
              <a:cs typeface="Arial" charset="0"/>
            </a:endParaRPr>
          </a:p>
          <a:p>
            <a:pPr marL="114300" algn="ctr" eaLnBrk="1" hangingPunct="1">
              <a:spcBef>
                <a:spcPts val="0"/>
              </a:spcBef>
              <a:buClr>
                <a:srgbClr val="156734"/>
              </a:buClr>
              <a:defRPr/>
            </a:pPr>
            <a:r>
              <a:rPr lang="en-GB" sz="2200" b="1" dirty="0" smtClean="0">
                <a:latin typeface="+mn-lt"/>
                <a:cs typeface="Arial" charset="0"/>
              </a:rPr>
              <a:t>Andreas Gramzow</a:t>
            </a:r>
            <a:r>
              <a:rPr lang="en-GB" sz="2200" dirty="0" smtClean="0">
                <a:latin typeface="+mn-lt"/>
                <a:cs typeface="Arial" charset="0"/>
              </a:rPr>
              <a:t> – World Vegetable </a:t>
            </a:r>
            <a:r>
              <a:rPr lang="en-GB" sz="2200" dirty="0" err="1" smtClean="0">
                <a:latin typeface="+mn-lt"/>
                <a:cs typeface="Arial" charset="0"/>
              </a:rPr>
              <a:t>Center</a:t>
            </a:r>
            <a:r>
              <a:rPr lang="en-GB" sz="2200" dirty="0" smtClean="0">
                <a:latin typeface="+mn-lt"/>
                <a:cs typeface="Arial" charset="0"/>
              </a:rPr>
              <a:t>-ESA</a:t>
            </a:r>
            <a:endParaRPr lang="en-GB" sz="2200" dirty="0">
              <a:latin typeface="+mn-lt"/>
              <a:cs typeface="Arial" charset="0"/>
            </a:endParaRPr>
          </a:p>
          <a:p>
            <a:pPr marL="114300" algn="ctr" eaLnBrk="1" hangingPunct="1">
              <a:spcBef>
                <a:spcPts val="0"/>
              </a:spcBef>
              <a:buClr>
                <a:srgbClr val="156734"/>
              </a:buClr>
              <a:buFont typeface="Wingdings" pitchFamily="2" charset="2"/>
              <a:buNone/>
              <a:defRPr/>
            </a:pPr>
            <a:r>
              <a:rPr lang="en-GB" sz="2200" b="1" dirty="0" smtClean="0">
                <a:latin typeface="+mn-lt"/>
                <a:cs typeface="Arial" charset="0"/>
              </a:rPr>
              <a:t>Cornel Massawe</a:t>
            </a:r>
            <a:r>
              <a:rPr lang="en-GB" sz="2200" dirty="0" smtClean="0">
                <a:latin typeface="+mn-lt"/>
                <a:cs typeface="Arial" charset="0"/>
              </a:rPr>
              <a:t> </a:t>
            </a:r>
            <a:r>
              <a:rPr lang="en-GB" sz="2200" dirty="0">
                <a:latin typeface="+mn-lt"/>
                <a:cs typeface="Arial" charset="0"/>
              </a:rPr>
              <a:t>– </a:t>
            </a:r>
            <a:r>
              <a:rPr lang="en-GB" sz="2200" dirty="0" smtClean="0">
                <a:latin typeface="+mn-lt"/>
                <a:cs typeface="Arial" charset="0"/>
              </a:rPr>
              <a:t>HORTI-</a:t>
            </a:r>
            <a:r>
              <a:rPr lang="en-GB" sz="2200" dirty="0" err="1" smtClean="0">
                <a:latin typeface="+mn-lt"/>
                <a:cs typeface="Arial" charset="0"/>
              </a:rPr>
              <a:t>Tengeru</a:t>
            </a:r>
            <a:endParaRPr lang="en-GB" sz="2200" dirty="0">
              <a:latin typeface="+mn-lt"/>
              <a:cs typeface="Arial" charset="0"/>
            </a:endParaRPr>
          </a:p>
          <a:p>
            <a:pPr marL="114300" algn="ctr" eaLnBrk="1" hangingPunct="1">
              <a:spcBef>
                <a:spcPts val="0"/>
              </a:spcBef>
              <a:buClr>
                <a:srgbClr val="156734"/>
              </a:buClr>
              <a:defRPr/>
            </a:pPr>
            <a:r>
              <a:rPr lang="en-GB" sz="2200" b="1" dirty="0" smtClean="0">
                <a:latin typeface="+mn-lt"/>
                <a:cs typeface="Arial" charset="0"/>
              </a:rPr>
              <a:t>Hassan </a:t>
            </a:r>
            <a:r>
              <a:rPr lang="en-GB" sz="2200" b="1" dirty="0" err="1" smtClean="0">
                <a:latin typeface="+mn-lt"/>
                <a:cs typeface="Arial" charset="0"/>
              </a:rPr>
              <a:t>Mdiga</a:t>
            </a:r>
            <a:r>
              <a:rPr lang="en-GB" sz="2200" b="1" dirty="0" smtClean="0">
                <a:latin typeface="+mn-lt"/>
                <a:cs typeface="Arial" charset="0"/>
              </a:rPr>
              <a:t> </a:t>
            </a:r>
            <a:r>
              <a:rPr lang="en-GB" sz="2200" dirty="0" smtClean="0">
                <a:latin typeface="+mn-lt"/>
                <a:cs typeface="Arial" charset="0"/>
              </a:rPr>
              <a:t>- </a:t>
            </a:r>
            <a:r>
              <a:rPr lang="en-GB" sz="2200" dirty="0">
                <a:cs typeface="Arial" charset="0"/>
              </a:rPr>
              <a:t>World Vegetable </a:t>
            </a:r>
            <a:r>
              <a:rPr lang="en-GB" sz="2200" dirty="0" err="1">
                <a:cs typeface="Arial" charset="0"/>
              </a:rPr>
              <a:t>Center</a:t>
            </a:r>
            <a:r>
              <a:rPr lang="en-GB" sz="2200" dirty="0">
                <a:cs typeface="Arial" charset="0"/>
              </a:rPr>
              <a:t>-ESA</a:t>
            </a:r>
            <a:endParaRPr lang="en-GB" sz="2200" dirty="0">
              <a:latin typeface="+mn-lt"/>
              <a:cs typeface="Arial" charset="0"/>
            </a:endParaRPr>
          </a:p>
          <a:p>
            <a:pPr marL="114300" algn="ctr" eaLnBrk="1" hangingPunct="1">
              <a:spcBef>
                <a:spcPts val="0"/>
              </a:spcBef>
              <a:buClr>
                <a:srgbClr val="156734"/>
              </a:buClr>
              <a:defRPr/>
            </a:pPr>
            <a:r>
              <a:rPr lang="en-GB" sz="2200" b="1" dirty="0" smtClean="0">
                <a:latin typeface="+mn-lt"/>
                <a:cs typeface="Arial" charset="0"/>
              </a:rPr>
              <a:t>Tilya Mansuet </a:t>
            </a:r>
            <a:r>
              <a:rPr lang="en-GB" sz="2200" dirty="0" smtClean="0">
                <a:latin typeface="+mn-lt"/>
                <a:cs typeface="Arial" charset="0"/>
              </a:rPr>
              <a:t>- </a:t>
            </a:r>
            <a:r>
              <a:rPr lang="en-GB" sz="2200" dirty="0">
                <a:cs typeface="Arial" charset="0"/>
              </a:rPr>
              <a:t>HORTI-</a:t>
            </a:r>
            <a:r>
              <a:rPr lang="en-GB" sz="2200" dirty="0" err="1">
                <a:cs typeface="Arial" charset="0"/>
              </a:rPr>
              <a:t>Tengeru</a:t>
            </a:r>
            <a:r>
              <a:rPr lang="en-GB" sz="2200" dirty="0" smtClean="0">
                <a:latin typeface="+mn-lt"/>
                <a:cs typeface="Arial" charset="0"/>
              </a:rPr>
              <a:t> </a:t>
            </a:r>
            <a:endParaRPr lang="en-GB" sz="2200" dirty="0">
              <a:latin typeface="+mn-lt"/>
              <a:cs typeface="Arial" charset="0"/>
            </a:endParaRPr>
          </a:p>
          <a:p>
            <a:pPr marL="114300" algn="ctr" eaLnBrk="1" hangingPunct="1">
              <a:spcBef>
                <a:spcPts val="0"/>
              </a:spcBef>
              <a:buClr>
                <a:srgbClr val="156734"/>
              </a:buClr>
              <a:defRPr/>
            </a:pPr>
            <a:r>
              <a:rPr lang="en-GB" sz="2200" b="1" dirty="0">
                <a:cs typeface="Arial" charset="0"/>
              </a:rPr>
              <a:t>Philipo </a:t>
            </a:r>
            <a:r>
              <a:rPr lang="en-GB" sz="2200" b="1" dirty="0" smtClean="0">
                <a:cs typeface="Arial" charset="0"/>
              </a:rPr>
              <a:t>Joseph </a:t>
            </a:r>
            <a:r>
              <a:rPr lang="en-GB" sz="2200" dirty="0" smtClean="0">
                <a:cs typeface="Arial" charset="0"/>
              </a:rPr>
              <a:t>- </a:t>
            </a:r>
            <a:r>
              <a:rPr lang="en-GB" sz="2200" dirty="0">
                <a:cs typeface="Arial" charset="0"/>
              </a:rPr>
              <a:t>World Vegetable </a:t>
            </a:r>
            <a:r>
              <a:rPr lang="en-GB" sz="2200" dirty="0" err="1">
                <a:cs typeface="Arial" charset="0"/>
              </a:rPr>
              <a:t>Center</a:t>
            </a:r>
            <a:r>
              <a:rPr lang="en-GB" sz="2200" dirty="0">
                <a:cs typeface="Arial" charset="0"/>
              </a:rPr>
              <a:t>-ESA</a:t>
            </a:r>
            <a:endParaRPr lang="en-GB" sz="2200" dirty="0">
              <a:latin typeface="+mn-lt"/>
              <a:cs typeface="Arial" charset="0"/>
            </a:endParaRPr>
          </a:p>
          <a:p>
            <a:pPr marL="114300" algn="ctr" eaLnBrk="1" hangingPunct="1">
              <a:spcBef>
                <a:spcPts val="0"/>
              </a:spcBef>
              <a:buClr>
                <a:srgbClr val="156734"/>
              </a:buClr>
              <a:defRPr/>
            </a:pPr>
            <a:r>
              <a:rPr lang="en-GB" sz="2200" b="1" dirty="0" smtClean="0">
                <a:latin typeface="+mn-lt"/>
                <a:cs typeface="Arial" charset="0"/>
              </a:rPr>
              <a:t>Alaik Laizer </a:t>
            </a:r>
            <a:r>
              <a:rPr lang="en-GB" sz="2200" dirty="0" smtClean="0">
                <a:latin typeface="+mn-lt"/>
                <a:cs typeface="Arial" charset="0"/>
              </a:rPr>
              <a:t>- </a:t>
            </a:r>
            <a:r>
              <a:rPr lang="en-GB" sz="2200" dirty="0">
                <a:cs typeface="Arial" charset="0"/>
              </a:rPr>
              <a:t>World Vegetable </a:t>
            </a:r>
            <a:r>
              <a:rPr lang="en-GB" sz="2200" dirty="0" err="1">
                <a:cs typeface="Arial" charset="0"/>
              </a:rPr>
              <a:t>Center</a:t>
            </a:r>
            <a:r>
              <a:rPr lang="en-GB" sz="2200" dirty="0">
                <a:cs typeface="Arial" charset="0"/>
              </a:rPr>
              <a:t>-ESA</a:t>
            </a:r>
            <a:endParaRPr lang="en-GB" sz="2200" dirty="0">
              <a:latin typeface="+mn-lt"/>
              <a:cs typeface="Arial" charset="0"/>
            </a:endParaRPr>
          </a:p>
          <a:p>
            <a:pPr marL="114300" algn="ctr" eaLnBrk="1" hangingPunct="1">
              <a:spcBef>
                <a:spcPct val="20000"/>
              </a:spcBef>
              <a:buClr>
                <a:srgbClr val="156734"/>
              </a:buClr>
              <a:defRPr/>
            </a:pPr>
            <a:endParaRPr lang="en-GB" sz="2400" b="1" dirty="0">
              <a:solidFill>
                <a:srgbClr val="762123"/>
              </a:solidFill>
              <a:cs typeface="Arial" charset="0"/>
            </a:endParaRPr>
          </a:p>
          <a:p>
            <a:pPr marL="114300" algn="ctr" eaLnBrk="1" hangingPunct="1">
              <a:spcBef>
                <a:spcPct val="20000"/>
              </a:spcBef>
              <a:buClr>
                <a:srgbClr val="156734"/>
              </a:buClr>
              <a:defRPr/>
            </a:pPr>
            <a:endParaRPr lang="en-GB" sz="2400" b="1" dirty="0">
              <a:solidFill>
                <a:srgbClr val="762123"/>
              </a:solidFill>
              <a:cs typeface="Arial" charset="0"/>
            </a:endParaRPr>
          </a:p>
          <a:p>
            <a:pPr marL="114300" algn="ctr" eaLnBrk="1" hangingPunct="1">
              <a:spcBef>
                <a:spcPct val="20000"/>
              </a:spcBef>
              <a:buClr>
                <a:srgbClr val="156734"/>
              </a:buClr>
              <a:defRPr/>
            </a:pPr>
            <a:endParaRPr lang="en-GB" sz="2400" b="1" dirty="0">
              <a:solidFill>
                <a:srgbClr val="762123"/>
              </a:solidFill>
              <a:cs typeface="Arial" charset="0"/>
            </a:endParaRPr>
          </a:p>
          <a:p>
            <a:pPr marL="114300" algn="ctr" eaLnBrk="1" hangingPunct="1">
              <a:spcBef>
                <a:spcPct val="20000"/>
              </a:spcBef>
              <a:buClr>
                <a:srgbClr val="156734"/>
              </a:buClr>
              <a:buFont typeface="Wingdings" pitchFamily="2" charset="2"/>
              <a:buNone/>
              <a:defRPr/>
            </a:pPr>
            <a:endParaRPr lang="en-GB" sz="2400" dirty="0">
              <a:latin typeface="+mn-lt"/>
              <a:cs typeface="Arial" charset="0"/>
            </a:endParaRPr>
          </a:p>
          <a:p>
            <a:pPr marL="114300" algn="ctr" eaLnBrk="1" hangingPunct="1">
              <a:spcBef>
                <a:spcPct val="20000"/>
              </a:spcBef>
              <a:buClr>
                <a:srgbClr val="156734"/>
              </a:buClr>
              <a:buFont typeface="Wingdings" pitchFamily="2" charset="2"/>
              <a:buNone/>
              <a:defRPr/>
            </a:pPr>
            <a:endParaRPr lang="en-GB" sz="2400" dirty="0">
              <a:latin typeface="+mn-lt"/>
              <a:cs typeface="Arial" charset="0"/>
            </a:endParaRPr>
          </a:p>
          <a:p>
            <a:pPr marL="114300" algn="ctr" eaLnBrk="1" hangingPunct="1">
              <a:spcBef>
                <a:spcPct val="20000"/>
              </a:spcBef>
              <a:buClr>
                <a:srgbClr val="156734"/>
              </a:buClr>
              <a:buFont typeface="Wingdings" pitchFamily="2" charset="2"/>
              <a:buNone/>
              <a:defRPr/>
            </a:pPr>
            <a:endParaRPr lang="en-GB" sz="2400" dirty="0">
              <a:latin typeface="+mn-lt"/>
              <a:cs typeface="Arial" charset="0"/>
            </a:endParaRPr>
          </a:p>
          <a:p>
            <a:pPr marL="114300" algn="ctr" eaLnBrk="1" hangingPunct="1">
              <a:spcBef>
                <a:spcPct val="20000"/>
              </a:spcBef>
              <a:buClr>
                <a:srgbClr val="156734"/>
              </a:buClr>
              <a:buFont typeface="Wingdings" pitchFamily="2" charset="2"/>
              <a:buNone/>
              <a:defRPr/>
            </a:pPr>
            <a:endParaRPr lang="en-GB" sz="2400" dirty="0">
              <a:latin typeface="+mn-lt"/>
              <a:cs typeface="Arial" charset="0"/>
            </a:endParaRPr>
          </a:p>
          <a:p>
            <a:pPr marL="114300" algn="ctr" eaLnBrk="1" hangingPunct="1">
              <a:spcBef>
                <a:spcPct val="20000"/>
              </a:spcBef>
              <a:buClr>
                <a:srgbClr val="156734"/>
              </a:buClr>
              <a:buFont typeface="Wingdings" pitchFamily="2" charset="2"/>
              <a:buNone/>
              <a:defRPr/>
            </a:pPr>
            <a:endParaRPr lang="en-GB" sz="2400" dirty="0">
              <a:latin typeface="+mn-lt"/>
              <a:cs typeface="Arial" charset="0"/>
            </a:endParaRPr>
          </a:p>
          <a:p>
            <a:pPr marL="114300" algn="ctr" eaLnBrk="1" hangingPunct="1">
              <a:spcBef>
                <a:spcPct val="20000"/>
              </a:spcBef>
              <a:buClr>
                <a:srgbClr val="156734"/>
              </a:buClr>
              <a:buFont typeface="Wingdings" pitchFamily="2" charset="2"/>
              <a:buNone/>
              <a:defRPr/>
            </a:pPr>
            <a:endParaRPr lang="en-GB" sz="2400" b="1" dirty="0">
              <a:latin typeface="Calibri" pitchFamily="34" charset="0"/>
              <a:cs typeface="Arial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2808" y="6021288"/>
            <a:ext cx="2563688" cy="556517"/>
          </a:xfrm>
          <a:prstGeom prst="rect">
            <a:avLst/>
          </a:prstGeom>
        </p:spPr>
      </p:pic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1333578" y="6520181"/>
            <a:ext cx="862158" cy="14917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ts val="800"/>
              </a:spcAft>
            </a:pPr>
            <a:r>
              <a:rPr lang="en-US" altLang="en-US" sz="1400" b="1" dirty="0">
                <a:solidFill>
                  <a:srgbClr val="000000"/>
                </a:solidFill>
                <a:latin typeface="Avenir LT 55 Roman" charset="0"/>
              </a:rPr>
              <a:t>HORTI</a:t>
            </a:r>
            <a:endParaRPr lang="en-US" altLang="en-US" sz="1400" b="1" dirty="0">
              <a:latin typeface="Arial" panose="020B0604020202020204" pitchFamily="34" charset="0"/>
            </a:endParaRPr>
          </a:p>
        </p:txBody>
      </p:sp>
      <p:pic>
        <p:nvPicPr>
          <p:cNvPr id="8" name="Picture 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39" t="9956" r="34183" b="75960"/>
          <a:stretch>
            <a:fillRect/>
          </a:stretch>
        </p:blipFill>
        <p:spPr bwMode="auto">
          <a:xfrm>
            <a:off x="1370726" y="6016125"/>
            <a:ext cx="753002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9" name="Text Placeholder 1"/>
          <p:cNvSpPr>
            <a:spLocks noGrp="1"/>
          </p:cNvSpPr>
          <p:nvPr>
            <p:ph type="body" sz="quarter" idx="11"/>
          </p:nvPr>
        </p:nvSpPr>
        <p:spPr bwMode="auto">
          <a:xfrm>
            <a:off x="601736" y="1285875"/>
            <a:ext cx="7786688" cy="1571625"/>
          </a:xfr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en-US" sz="2400" b="1" dirty="0">
                <a:latin typeface="+mn-lt"/>
              </a:rPr>
              <a:t>AFRICA RISING – Enhancing partnership among Africa RISING, NAFAKA and TUBORESHE CHAKULA Programs for fast tracking delivery and scaling of agricultural technologies in Tanzania </a:t>
            </a:r>
            <a:endParaRPr lang="en-GB" sz="3200" b="1" dirty="0" smtClean="0">
              <a:latin typeface="+mj-l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53" y="6083820"/>
            <a:ext cx="1171079" cy="585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51520" y="1273895"/>
            <a:ext cx="8640960" cy="642937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600" kern="1200" spc="-100">
                <a:solidFill>
                  <a:schemeClr val="tx2"/>
                </a:solidFill>
                <a:latin typeface="Arial" charset="0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Calibri" pitchFamily="34" charset="0"/>
              </a:defRPr>
            </a:lvl9pPr>
          </a:lstStyle>
          <a:p>
            <a:pPr algn="ctr">
              <a:defRPr/>
            </a:pPr>
            <a:r>
              <a:rPr lang="en-US" sz="3200" b="1" dirty="0" smtClean="0">
                <a:solidFill>
                  <a:schemeClr val="tx1"/>
                </a:solidFill>
                <a:latin typeface="+mn-lt"/>
              </a:rPr>
              <a:t>V.	Challenges and constraints II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7762260"/>
              </p:ext>
            </p:extLst>
          </p:nvPr>
        </p:nvGraphicFramePr>
        <p:xfrm>
          <a:off x="0" y="1916833"/>
          <a:ext cx="9143999" cy="497268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74575"/>
                <a:gridCol w="613213"/>
                <a:gridCol w="614201"/>
                <a:gridCol w="614201"/>
                <a:gridCol w="614201"/>
                <a:gridCol w="614201"/>
                <a:gridCol w="614201"/>
                <a:gridCol w="614201"/>
                <a:gridCol w="614201"/>
                <a:gridCol w="614201"/>
                <a:gridCol w="614201"/>
                <a:gridCol w="614201"/>
                <a:gridCol w="614201"/>
              </a:tblGrid>
              <a:tr h="442170"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6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Who </a:t>
                      </a:r>
                      <a:r>
                        <a:rPr lang="en-US" sz="1400" u="sng" dirty="0">
                          <a:effectLst/>
                        </a:rPr>
                        <a:t>mainly</a:t>
                      </a:r>
                      <a:r>
                        <a:rPr lang="en-US" sz="1400" dirty="0">
                          <a:effectLst/>
                        </a:rPr>
                        <a:t> manages the production of the concerning crop? 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Who </a:t>
                      </a:r>
                      <a:r>
                        <a:rPr lang="en-US" sz="1400" u="sng" dirty="0">
                          <a:effectLst/>
                        </a:rPr>
                        <a:t>mainly</a:t>
                      </a:r>
                      <a:r>
                        <a:rPr lang="en-US" sz="1400" dirty="0">
                          <a:effectLst/>
                        </a:rPr>
                        <a:t> receives income from sales?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971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Male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Female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Both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Male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Female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Both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971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No.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%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No.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%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No.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%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No.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%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No.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%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No.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%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5106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Maize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139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48.1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27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9.3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123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effectLst/>
                        </a:rPr>
                        <a:t>42.6</a:t>
                      </a:r>
                      <a:endParaRPr lang="en-US" sz="14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209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effectLst/>
                        </a:rPr>
                        <a:t>72.3</a:t>
                      </a:r>
                      <a:endParaRPr lang="en-US" sz="14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29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10.0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51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17.6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5106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Sorghum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11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35.5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6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19.4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14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effectLst/>
                        </a:rPr>
                        <a:t>45.2</a:t>
                      </a:r>
                      <a:endParaRPr lang="en-US" sz="14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24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effectLst/>
                        </a:rPr>
                        <a:t>85.7</a:t>
                      </a:r>
                      <a:endParaRPr lang="en-US" sz="14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3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10.7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3.6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5106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Pigeon pea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70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effectLst/>
                        </a:rPr>
                        <a:t>65.4</a:t>
                      </a:r>
                      <a:endParaRPr lang="en-US" sz="14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8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7.5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29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effectLst/>
                        </a:rPr>
                        <a:t>27.1</a:t>
                      </a:r>
                      <a:endParaRPr lang="en-US" sz="14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83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effectLst/>
                        </a:rPr>
                        <a:t>77.6</a:t>
                      </a:r>
                      <a:endParaRPr lang="en-US" sz="14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8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7.5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16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15.0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5106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Tomato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69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31.7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50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22.9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99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effectLst/>
                        </a:rPr>
                        <a:t>45.4</a:t>
                      </a:r>
                      <a:endParaRPr lang="en-US" sz="14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85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FF"/>
                          </a:solidFill>
                          <a:effectLst/>
                        </a:rPr>
                        <a:t>39.0</a:t>
                      </a:r>
                      <a:endParaRPr lang="en-US" sz="1400" b="1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80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effectLst/>
                        </a:rPr>
                        <a:t>36.7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53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24.3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5106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African Eggplant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17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30.9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7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12.7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31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effectLst/>
                        </a:rPr>
                        <a:t>56.4</a:t>
                      </a:r>
                      <a:endParaRPr lang="en-US" sz="14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20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FF"/>
                          </a:solidFill>
                          <a:effectLst/>
                        </a:rPr>
                        <a:t>43.5</a:t>
                      </a:r>
                      <a:endParaRPr lang="en-US" sz="1400" b="1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16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effectLst/>
                        </a:rPr>
                        <a:t>34.8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10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21.7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5106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Onion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6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21.4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7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25.0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15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effectLst/>
                        </a:rPr>
                        <a:t>53.6</a:t>
                      </a:r>
                      <a:endParaRPr lang="en-US" sz="14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8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28.6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14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effectLst/>
                        </a:rPr>
                        <a:t>50.0</a:t>
                      </a:r>
                      <a:endParaRPr lang="en-US" sz="14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6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21.4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5106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Amaranth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42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27.1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41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26.5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72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effectLst/>
                        </a:rPr>
                        <a:t>46.5</a:t>
                      </a:r>
                      <a:endParaRPr lang="en-US" sz="14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40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25.8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81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effectLst/>
                        </a:rPr>
                        <a:t>52.3</a:t>
                      </a:r>
                      <a:endParaRPr lang="en-US" sz="14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34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21.9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5106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Chinese cabbage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64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29.0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62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28.1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95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effectLst/>
                        </a:rPr>
                        <a:t>43.0</a:t>
                      </a:r>
                      <a:endParaRPr lang="en-US" sz="14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67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30.3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104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effectLst/>
                        </a:rPr>
                        <a:t>47.1</a:t>
                      </a:r>
                      <a:endParaRPr lang="en-US" sz="14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50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22.6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5106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400" dirty="0">
                          <a:effectLst/>
                        </a:rPr>
                        <a:t>Ethiopian mustard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29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25.9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41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36.6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42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effectLst/>
                        </a:rPr>
                        <a:t>37.5</a:t>
                      </a:r>
                      <a:endParaRPr lang="en-US" sz="14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35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31.3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57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effectLst/>
                        </a:rPr>
                        <a:t>50.9</a:t>
                      </a:r>
                      <a:endParaRPr lang="en-US" sz="14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20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17.9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20940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51520" y="1273895"/>
            <a:ext cx="8640960" cy="642937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600" kern="1200" spc="-100">
                <a:solidFill>
                  <a:schemeClr val="tx2"/>
                </a:solidFill>
                <a:latin typeface="Arial" charset="0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Calibri" pitchFamily="34" charset="0"/>
              </a:defRPr>
            </a:lvl9pPr>
          </a:lstStyle>
          <a:p>
            <a:pPr algn="ctr">
              <a:defRPr/>
            </a:pPr>
            <a:r>
              <a:rPr lang="en-US" sz="3200" b="1" dirty="0" smtClean="0">
                <a:solidFill>
                  <a:schemeClr val="tx1"/>
                </a:solidFill>
                <a:latin typeface="+mn-lt"/>
              </a:rPr>
              <a:t>V.	Challenges and constraints III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4926425"/>
              </p:ext>
            </p:extLst>
          </p:nvPr>
        </p:nvGraphicFramePr>
        <p:xfrm>
          <a:off x="4" y="2060846"/>
          <a:ext cx="9143996" cy="479715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19237"/>
                <a:gridCol w="1040190"/>
                <a:gridCol w="1026367"/>
                <a:gridCol w="1026367"/>
                <a:gridCol w="1026367"/>
                <a:gridCol w="1026367"/>
                <a:gridCol w="1026367"/>
                <a:gridCol w="1026367"/>
                <a:gridCol w="1026367"/>
              </a:tblGrid>
              <a:tr h="274565"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0" dirty="0">
                          <a:effectLst/>
                        </a:rPr>
                        <a:t>FHH</a:t>
                      </a:r>
                      <a:endParaRPr lang="en-US" sz="2400" b="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0">
                          <a:effectLst/>
                        </a:rPr>
                        <a:t>Average size</a:t>
                      </a:r>
                      <a:endParaRPr lang="en-US" sz="2400" b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gridSpan="7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0" dirty="0">
                          <a:effectLst/>
                        </a:rPr>
                        <a:t>Who own the land (based on certificate)?</a:t>
                      </a:r>
                      <a:endParaRPr lang="en-US" sz="2400" b="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4912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0" dirty="0" smtClean="0">
                          <a:effectLst/>
                        </a:rPr>
                        <a:t>Husband</a:t>
                      </a:r>
                      <a:endParaRPr lang="en-US" sz="2400" b="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0">
                          <a:effectLst/>
                        </a:rPr>
                        <a:t>wife</a:t>
                      </a:r>
                      <a:endParaRPr lang="en-US" sz="2400" b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0">
                          <a:effectLst/>
                        </a:rPr>
                        <a:t>both</a:t>
                      </a:r>
                      <a:endParaRPr lang="en-US" sz="2400" b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0" dirty="0" smtClean="0">
                          <a:effectLst/>
                        </a:rPr>
                        <a:t>Rented</a:t>
                      </a:r>
                      <a:endParaRPr lang="en-US" sz="2400" b="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0">
                          <a:effectLst/>
                        </a:rPr>
                        <a:t>husband clan</a:t>
                      </a:r>
                      <a:endParaRPr lang="en-US" sz="2400" b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0">
                          <a:effectLst/>
                        </a:rPr>
                        <a:t>wife clan</a:t>
                      </a:r>
                      <a:endParaRPr lang="en-US" sz="2400" b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0">
                          <a:effectLst/>
                        </a:rPr>
                        <a:t>others</a:t>
                      </a:r>
                      <a:endParaRPr lang="en-US" sz="2400" b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4997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0">
                          <a:effectLst/>
                        </a:rPr>
                        <a:t>Plot 1 </a:t>
                      </a:r>
                      <a:endParaRPr lang="en-US" sz="2400" b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0">
                          <a:effectLst/>
                        </a:rPr>
                        <a:t>3.7</a:t>
                      </a:r>
                      <a:endParaRPr lang="en-US" sz="2400" b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0" dirty="0">
                          <a:effectLst/>
                        </a:rPr>
                        <a:t>20.0</a:t>
                      </a:r>
                      <a:endParaRPr lang="en-US" sz="2400" b="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FF0000"/>
                          </a:solidFill>
                          <a:effectLst/>
                        </a:rPr>
                        <a:t>30.8</a:t>
                      </a:r>
                      <a:endParaRPr lang="en-US" sz="24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0">
                          <a:effectLst/>
                        </a:rPr>
                        <a:t>0.0</a:t>
                      </a:r>
                      <a:endParaRPr lang="en-US" sz="2400" b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0" dirty="0">
                          <a:effectLst/>
                        </a:rPr>
                        <a:t>24.6</a:t>
                      </a:r>
                      <a:endParaRPr lang="en-US" sz="2400" b="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0">
                          <a:effectLst/>
                        </a:rPr>
                        <a:t>0.0</a:t>
                      </a:r>
                      <a:endParaRPr lang="en-US" sz="2400" b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0">
                          <a:effectLst/>
                        </a:rPr>
                        <a:t>23.1</a:t>
                      </a:r>
                      <a:endParaRPr lang="en-US" sz="2400" b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0">
                          <a:effectLst/>
                        </a:rPr>
                        <a:t>1.5</a:t>
                      </a:r>
                      <a:endParaRPr lang="en-US" sz="2400" b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4997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0">
                          <a:effectLst/>
                        </a:rPr>
                        <a:t>Plot 2</a:t>
                      </a:r>
                      <a:endParaRPr lang="en-US" sz="2400" b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0">
                          <a:effectLst/>
                        </a:rPr>
                        <a:t>0.9</a:t>
                      </a:r>
                      <a:endParaRPr lang="en-US" sz="2400" b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0" dirty="0">
                          <a:effectLst/>
                        </a:rPr>
                        <a:t>26.6</a:t>
                      </a:r>
                      <a:endParaRPr lang="en-US" sz="2400" b="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FF0000"/>
                          </a:solidFill>
                          <a:effectLst/>
                        </a:rPr>
                        <a:t>28.1</a:t>
                      </a:r>
                      <a:endParaRPr lang="en-US" sz="24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0" dirty="0">
                          <a:effectLst/>
                        </a:rPr>
                        <a:t>0.0</a:t>
                      </a:r>
                      <a:endParaRPr lang="en-US" sz="2400" b="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0" dirty="0">
                          <a:effectLst/>
                        </a:rPr>
                        <a:t>20.3</a:t>
                      </a:r>
                      <a:endParaRPr lang="en-US" sz="2400" b="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0">
                          <a:effectLst/>
                        </a:rPr>
                        <a:t>0.0</a:t>
                      </a:r>
                      <a:endParaRPr lang="en-US" sz="2400" b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0">
                          <a:effectLst/>
                        </a:rPr>
                        <a:t>23.4</a:t>
                      </a:r>
                      <a:endParaRPr lang="en-US" sz="2400" b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0">
                          <a:effectLst/>
                        </a:rPr>
                        <a:t>1.6</a:t>
                      </a:r>
                      <a:endParaRPr lang="en-US" sz="2400" b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4997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0">
                          <a:effectLst/>
                        </a:rPr>
                        <a:t>Plot 3</a:t>
                      </a:r>
                      <a:endParaRPr lang="en-US" sz="2400" b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0">
                          <a:effectLst/>
                        </a:rPr>
                        <a:t>1.0</a:t>
                      </a:r>
                      <a:endParaRPr lang="en-US" sz="2400" b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0" dirty="0">
                          <a:effectLst/>
                        </a:rPr>
                        <a:t>23.1</a:t>
                      </a:r>
                      <a:endParaRPr lang="en-US" sz="2400" b="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FF0000"/>
                          </a:solidFill>
                          <a:effectLst/>
                        </a:rPr>
                        <a:t>42.3</a:t>
                      </a:r>
                      <a:endParaRPr lang="en-US" sz="24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0">
                          <a:effectLst/>
                        </a:rPr>
                        <a:t>0.0</a:t>
                      </a:r>
                      <a:endParaRPr lang="en-US" sz="2400" b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0" dirty="0">
                          <a:effectLst/>
                        </a:rPr>
                        <a:t>23.1</a:t>
                      </a:r>
                      <a:endParaRPr lang="en-US" sz="2400" b="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0">
                          <a:effectLst/>
                        </a:rPr>
                        <a:t>0.0</a:t>
                      </a:r>
                      <a:endParaRPr lang="en-US" sz="2400" b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0">
                          <a:effectLst/>
                        </a:rPr>
                        <a:t>11.5</a:t>
                      </a:r>
                      <a:endParaRPr lang="en-US" sz="2400" b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0">
                          <a:effectLst/>
                        </a:rPr>
                        <a:t>0.0</a:t>
                      </a:r>
                      <a:endParaRPr lang="en-US" sz="2400" b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4997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0">
                          <a:effectLst/>
                        </a:rPr>
                        <a:t>Plot 4</a:t>
                      </a:r>
                      <a:endParaRPr lang="en-US" sz="2400" b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0">
                          <a:effectLst/>
                        </a:rPr>
                        <a:t>1.3</a:t>
                      </a:r>
                      <a:endParaRPr lang="en-US" sz="2400" b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0" dirty="0">
                          <a:effectLst/>
                        </a:rPr>
                        <a:t>10.0</a:t>
                      </a:r>
                      <a:endParaRPr lang="en-US" sz="2400" b="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FF0000"/>
                          </a:solidFill>
                          <a:effectLst/>
                        </a:rPr>
                        <a:t>50.0</a:t>
                      </a:r>
                      <a:endParaRPr lang="en-US" sz="24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0">
                          <a:effectLst/>
                        </a:rPr>
                        <a:t>0.0</a:t>
                      </a:r>
                      <a:endParaRPr lang="en-US" sz="2400" b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0" dirty="0">
                          <a:effectLst/>
                        </a:rPr>
                        <a:t>30.0</a:t>
                      </a:r>
                      <a:endParaRPr lang="en-US" sz="2400" b="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0">
                          <a:effectLst/>
                        </a:rPr>
                        <a:t>0.0</a:t>
                      </a:r>
                      <a:endParaRPr lang="en-US" sz="2400" b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0">
                          <a:effectLst/>
                        </a:rPr>
                        <a:t>10.0</a:t>
                      </a:r>
                      <a:endParaRPr lang="en-US" sz="2400" b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0">
                          <a:effectLst/>
                        </a:rPr>
                        <a:t>0.0</a:t>
                      </a:r>
                      <a:endParaRPr lang="en-US" sz="2400" b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74565"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0" dirty="0">
                          <a:effectLst/>
                        </a:rPr>
                        <a:t>MHH</a:t>
                      </a:r>
                      <a:endParaRPr lang="en-US" sz="2400" b="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0">
                          <a:effectLst/>
                        </a:rPr>
                        <a:t>Average size</a:t>
                      </a:r>
                      <a:endParaRPr lang="en-US" sz="2400" b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gridSpan="7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0" dirty="0">
                          <a:effectLst/>
                        </a:rPr>
                        <a:t>Who own the land (based on certificate)?</a:t>
                      </a:r>
                      <a:endParaRPr lang="en-US" sz="2400" b="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4912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0" dirty="0" smtClean="0">
                          <a:effectLst/>
                        </a:rPr>
                        <a:t>husband</a:t>
                      </a:r>
                      <a:endParaRPr lang="en-US" sz="2400" b="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0">
                          <a:effectLst/>
                        </a:rPr>
                        <a:t>wife</a:t>
                      </a:r>
                      <a:endParaRPr lang="en-US" sz="2400" b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0">
                          <a:effectLst/>
                        </a:rPr>
                        <a:t>both</a:t>
                      </a:r>
                      <a:endParaRPr lang="en-US" sz="2400" b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0" dirty="0" smtClean="0">
                          <a:effectLst/>
                        </a:rPr>
                        <a:t>rented</a:t>
                      </a:r>
                      <a:endParaRPr lang="en-US" sz="2400" b="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0" dirty="0">
                          <a:effectLst/>
                        </a:rPr>
                        <a:t>husband clan</a:t>
                      </a:r>
                      <a:endParaRPr lang="en-US" sz="2400" b="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0" dirty="0">
                          <a:effectLst/>
                        </a:rPr>
                        <a:t>wife clan</a:t>
                      </a:r>
                      <a:endParaRPr lang="en-US" sz="2400" b="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0">
                          <a:effectLst/>
                        </a:rPr>
                        <a:t>others</a:t>
                      </a:r>
                      <a:endParaRPr lang="en-US" sz="2400" b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4997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0">
                          <a:effectLst/>
                        </a:rPr>
                        <a:t>Plot 1 </a:t>
                      </a:r>
                      <a:endParaRPr lang="en-US" sz="2400" b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0">
                          <a:effectLst/>
                        </a:rPr>
                        <a:t>4.6</a:t>
                      </a:r>
                      <a:endParaRPr lang="en-US" sz="2400" b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0" dirty="0">
                          <a:effectLst/>
                        </a:rPr>
                        <a:t>64.1</a:t>
                      </a:r>
                      <a:endParaRPr lang="en-US" sz="2400" b="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FF0000"/>
                          </a:solidFill>
                          <a:effectLst/>
                        </a:rPr>
                        <a:t>0.3</a:t>
                      </a:r>
                      <a:endParaRPr lang="en-US" sz="24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0">
                          <a:effectLst/>
                        </a:rPr>
                        <a:t>0.3</a:t>
                      </a:r>
                      <a:endParaRPr lang="en-US" sz="2400" b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0">
                          <a:effectLst/>
                        </a:rPr>
                        <a:t>25.1</a:t>
                      </a:r>
                      <a:endParaRPr lang="en-US" sz="2400" b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0">
                          <a:effectLst/>
                        </a:rPr>
                        <a:t>2.7</a:t>
                      </a:r>
                      <a:endParaRPr lang="en-US" sz="2400" b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0" dirty="0">
                          <a:effectLst/>
                        </a:rPr>
                        <a:t>1.7</a:t>
                      </a:r>
                      <a:endParaRPr lang="en-US" sz="2400" b="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0">
                          <a:effectLst/>
                        </a:rPr>
                        <a:t>5.8</a:t>
                      </a:r>
                      <a:endParaRPr lang="en-US" sz="2400" b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4997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0">
                          <a:effectLst/>
                        </a:rPr>
                        <a:t>Plot 2</a:t>
                      </a:r>
                      <a:endParaRPr lang="en-US" sz="2400" b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0">
                          <a:effectLst/>
                        </a:rPr>
                        <a:t>1.4</a:t>
                      </a:r>
                      <a:endParaRPr lang="en-US" sz="2400" b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0">
                          <a:effectLst/>
                        </a:rPr>
                        <a:t>57.0</a:t>
                      </a:r>
                      <a:endParaRPr lang="en-US" sz="2400" b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FF0000"/>
                          </a:solidFill>
                          <a:effectLst/>
                        </a:rPr>
                        <a:t>0.3</a:t>
                      </a:r>
                      <a:endParaRPr lang="en-US" sz="24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0">
                          <a:effectLst/>
                        </a:rPr>
                        <a:t>0.3</a:t>
                      </a:r>
                      <a:endParaRPr lang="en-US" sz="2400" b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0">
                          <a:effectLst/>
                        </a:rPr>
                        <a:t>29.9</a:t>
                      </a:r>
                      <a:endParaRPr lang="en-US" sz="2400" b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0">
                          <a:effectLst/>
                        </a:rPr>
                        <a:t>3.1</a:t>
                      </a:r>
                      <a:endParaRPr lang="en-US" sz="2400" b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0" dirty="0">
                          <a:effectLst/>
                        </a:rPr>
                        <a:t>3.1</a:t>
                      </a:r>
                      <a:endParaRPr lang="en-US" sz="2400" b="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0">
                          <a:effectLst/>
                        </a:rPr>
                        <a:t>6.2</a:t>
                      </a:r>
                      <a:endParaRPr lang="en-US" sz="2400" b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4997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0">
                          <a:effectLst/>
                        </a:rPr>
                        <a:t>Plot 3</a:t>
                      </a:r>
                      <a:endParaRPr lang="en-US" sz="2400" b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0">
                          <a:effectLst/>
                        </a:rPr>
                        <a:t>1.2</a:t>
                      </a:r>
                      <a:endParaRPr lang="en-US" sz="2400" b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0">
                          <a:effectLst/>
                        </a:rPr>
                        <a:t>54.5</a:t>
                      </a:r>
                      <a:endParaRPr lang="en-US" sz="2400" b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FF0000"/>
                          </a:solidFill>
                          <a:effectLst/>
                        </a:rPr>
                        <a:t>0.0</a:t>
                      </a:r>
                      <a:endParaRPr lang="en-US" sz="24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0">
                          <a:effectLst/>
                        </a:rPr>
                        <a:t>1.1</a:t>
                      </a:r>
                      <a:endParaRPr lang="en-US" sz="2400" b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0">
                          <a:effectLst/>
                        </a:rPr>
                        <a:t>35.2</a:t>
                      </a:r>
                      <a:endParaRPr lang="en-US" sz="2400" b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0">
                          <a:effectLst/>
                        </a:rPr>
                        <a:t>2.3</a:t>
                      </a:r>
                      <a:endParaRPr lang="en-US" sz="2400" b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0" dirty="0">
                          <a:effectLst/>
                        </a:rPr>
                        <a:t>1.7</a:t>
                      </a:r>
                      <a:endParaRPr lang="en-US" sz="2400" b="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0" dirty="0">
                          <a:effectLst/>
                        </a:rPr>
                        <a:t>5.1</a:t>
                      </a:r>
                      <a:endParaRPr lang="en-US" sz="2400" b="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4997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0">
                          <a:effectLst/>
                        </a:rPr>
                        <a:t>Plot 4</a:t>
                      </a:r>
                      <a:endParaRPr lang="en-US" sz="2400" b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0">
                          <a:effectLst/>
                        </a:rPr>
                        <a:t>0.9</a:t>
                      </a:r>
                      <a:endParaRPr lang="en-US" sz="2400" b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0">
                          <a:effectLst/>
                        </a:rPr>
                        <a:t>56.5</a:t>
                      </a:r>
                      <a:endParaRPr lang="en-US" sz="2400" b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FF0000"/>
                          </a:solidFill>
                          <a:effectLst/>
                        </a:rPr>
                        <a:t>0.0</a:t>
                      </a:r>
                      <a:endParaRPr lang="en-US" sz="24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0">
                          <a:effectLst/>
                        </a:rPr>
                        <a:t>0.0</a:t>
                      </a:r>
                      <a:endParaRPr lang="en-US" sz="2400" b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0">
                          <a:effectLst/>
                        </a:rPr>
                        <a:t>40.3</a:t>
                      </a:r>
                      <a:endParaRPr lang="en-US" sz="2400" b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0">
                          <a:effectLst/>
                        </a:rPr>
                        <a:t>0.0</a:t>
                      </a:r>
                      <a:endParaRPr lang="en-US" sz="2400" b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0">
                          <a:effectLst/>
                        </a:rPr>
                        <a:t>0.0</a:t>
                      </a:r>
                      <a:endParaRPr lang="en-US" sz="2400" b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0" dirty="0">
                          <a:effectLst/>
                        </a:rPr>
                        <a:t>3.2</a:t>
                      </a:r>
                      <a:endParaRPr lang="en-US" sz="2400" b="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4997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0" dirty="0">
                          <a:effectLst/>
                        </a:rPr>
                        <a:t>Plot 5</a:t>
                      </a:r>
                      <a:endParaRPr lang="en-US" sz="2400" b="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0">
                          <a:effectLst/>
                        </a:rPr>
                        <a:t>2.1</a:t>
                      </a:r>
                      <a:endParaRPr lang="en-US" sz="2400" b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0">
                          <a:effectLst/>
                        </a:rPr>
                        <a:t>28.6</a:t>
                      </a:r>
                      <a:endParaRPr lang="en-US" sz="2400" b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FF0000"/>
                          </a:solidFill>
                          <a:effectLst/>
                        </a:rPr>
                        <a:t>14.3</a:t>
                      </a:r>
                      <a:endParaRPr lang="en-US" sz="24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0">
                          <a:effectLst/>
                        </a:rPr>
                        <a:t>0.0</a:t>
                      </a:r>
                      <a:endParaRPr lang="en-US" sz="2400" b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0">
                          <a:effectLst/>
                        </a:rPr>
                        <a:t>28.6</a:t>
                      </a:r>
                      <a:endParaRPr lang="en-US" sz="2400" b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0">
                          <a:effectLst/>
                        </a:rPr>
                        <a:t>0.0</a:t>
                      </a:r>
                      <a:endParaRPr lang="en-US" sz="2400" b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0">
                          <a:effectLst/>
                        </a:rPr>
                        <a:t>14.3</a:t>
                      </a:r>
                      <a:endParaRPr lang="en-US" sz="2400" b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0" dirty="0">
                          <a:effectLst/>
                        </a:rPr>
                        <a:t>14.3</a:t>
                      </a:r>
                      <a:endParaRPr lang="en-US" sz="2400" b="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944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Content Placeholder 2"/>
          <p:cNvSpPr>
            <a:spLocks noGrp="1"/>
          </p:cNvSpPr>
          <p:nvPr>
            <p:ph idx="4294967295"/>
          </p:nvPr>
        </p:nvSpPr>
        <p:spPr bwMode="auto">
          <a:xfrm>
            <a:off x="251520" y="1988840"/>
            <a:ext cx="8784976" cy="4869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altLang="en-US" sz="2800" dirty="0" smtClean="0">
                <a:latin typeface="Calibri" panose="020F0502020204030204" pitchFamily="34" charset="0"/>
              </a:rPr>
              <a:t>Lack of knowledge about traditional vegetable production in </a:t>
            </a:r>
            <a:r>
              <a:rPr lang="en-US" altLang="en-US" sz="2800" dirty="0" err="1" smtClean="0">
                <a:latin typeface="Calibri" panose="020F0502020204030204" pitchFamily="34" charset="0"/>
              </a:rPr>
              <a:t>Kilombero</a:t>
            </a:r>
            <a:r>
              <a:rPr lang="en-US" altLang="en-US" sz="2800" dirty="0" smtClean="0">
                <a:latin typeface="Calibri" panose="020F0502020204030204" pitchFamily="34" charset="0"/>
              </a:rPr>
              <a:t> and Iringa region</a:t>
            </a:r>
          </a:p>
          <a:p>
            <a:pPr>
              <a:spcBef>
                <a:spcPts val="0"/>
              </a:spcBef>
            </a:pPr>
            <a:r>
              <a:rPr lang="en-US" altLang="en-US" sz="2800" dirty="0" smtClean="0">
                <a:latin typeface="Calibri" panose="020F0502020204030204" pitchFamily="34" charset="0"/>
              </a:rPr>
              <a:t>Lacking access to high quality seed (seed multiplication training and linking to seed companies)</a:t>
            </a:r>
          </a:p>
          <a:p>
            <a:pPr>
              <a:spcBef>
                <a:spcPts val="0"/>
              </a:spcBef>
            </a:pPr>
            <a:r>
              <a:rPr lang="en-US" altLang="en-US" sz="2800" dirty="0" smtClean="0">
                <a:latin typeface="Calibri" panose="020F0502020204030204" pitchFamily="34" charset="0"/>
              </a:rPr>
              <a:t>Problems with nurseries</a:t>
            </a:r>
          </a:p>
          <a:p>
            <a:pPr lvl="1">
              <a:spcBef>
                <a:spcPts val="0"/>
              </a:spcBef>
            </a:pPr>
            <a:r>
              <a:rPr lang="en-US" altLang="en-US" sz="2600" dirty="0" smtClean="0">
                <a:latin typeface="Calibri" panose="020F0502020204030204" pitchFamily="34" charset="0"/>
              </a:rPr>
              <a:t>Floods, monkeys, chicken, location close to paddy fields (renew nurseries)</a:t>
            </a:r>
          </a:p>
          <a:p>
            <a:pPr>
              <a:spcBef>
                <a:spcPts val="0"/>
              </a:spcBef>
            </a:pPr>
            <a:r>
              <a:rPr lang="en-US" altLang="en-US" sz="2800" dirty="0" smtClean="0">
                <a:latin typeface="Calibri" panose="020F0502020204030204" pitchFamily="34" charset="0"/>
              </a:rPr>
              <a:t>Slow nursery development due to higher altitude (Iringa)</a:t>
            </a:r>
          </a:p>
          <a:p>
            <a:pPr>
              <a:spcBef>
                <a:spcPts val="0"/>
              </a:spcBef>
            </a:pPr>
            <a:r>
              <a:rPr lang="en-US" altLang="en-US" sz="2800" dirty="0" smtClean="0">
                <a:latin typeface="Calibri" panose="020F0502020204030204" pitchFamily="34" charset="0"/>
              </a:rPr>
              <a:t>Competition </a:t>
            </a:r>
            <a:r>
              <a:rPr lang="en-US" altLang="en-US" sz="2800" dirty="0">
                <a:latin typeface="Calibri" panose="020F0502020204030204" pitchFamily="34" charset="0"/>
              </a:rPr>
              <a:t>for labor forces (rice harvest vs. </a:t>
            </a:r>
            <a:r>
              <a:rPr lang="en-US" altLang="en-US" sz="2800" dirty="0" smtClean="0">
                <a:latin typeface="Calibri" panose="020F0502020204030204" pitchFamily="34" charset="0"/>
              </a:rPr>
              <a:t>vegetables)</a:t>
            </a:r>
            <a:endParaRPr lang="en-US" altLang="en-US" sz="2800" dirty="0">
              <a:latin typeface="Calibri" panose="020F0502020204030204" pitchFamily="34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51520" y="1273895"/>
            <a:ext cx="8640960" cy="642937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600" kern="1200" spc="-100">
                <a:solidFill>
                  <a:schemeClr val="tx2"/>
                </a:solidFill>
                <a:latin typeface="Arial" charset="0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Calibri" pitchFamily="34" charset="0"/>
              </a:defRPr>
            </a:lvl9pPr>
          </a:lstStyle>
          <a:p>
            <a:pPr algn="ctr">
              <a:defRPr/>
            </a:pPr>
            <a:r>
              <a:rPr lang="en-US" sz="3200" b="1" dirty="0" smtClean="0">
                <a:solidFill>
                  <a:schemeClr val="tx1"/>
                </a:solidFill>
                <a:latin typeface="+mn-lt"/>
              </a:rPr>
              <a:t>V.	Challenges and constraints IV</a:t>
            </a:r>
          </a:p>
        </p:txBody>
      </p:sp>
    </p:spTree>
    <p:extLst>
      <p:ext uri="{BB962C8B-B14F-4D97-AF65-F5344CB8AC3E}">
        <p14:creationId xmlns:p14="http://schemas.microsoft.com/office/powerpoint/2010/main" val="615963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Content Placeholder 2"/>
          <p:cNvSpPr>
            <a:spLocks noGrp="1"/>
          </p:cNvSpPr>
          <p:nvPr>
            <p:ph idx="4294967295"/>
          </p:nvPr>
        </p:nvSpPr>
        <p:spPr bwMode="auto">
          <a:xfrm>
            <a:off x="251520" y="1988840"/>
            <a:ext cx="8784976" cy="4869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altLang="en-US" sz="2800" dirty="0" smtClean="0">
                <a:latin typeface="Calibri" panose="020F0502020204030204" pitchFamily="34" charset="0"/>
              </a:rPr>
              <a:t>Adjust seed kits according to local demand</a:t>
            </a:r>
          </a:p>
          <a:p>
            <a:pPr lvl="1">
              <a:spcBef>
                <a:spcPts val="0"/>
              </a:spcBef>
            </a:pPr>
            <a:r>
              <a:rPr lang="en-US" altLang="en-US" sz="2400" dirty="0" err="1" smtClean="0">
                <a:latin typeface="Calibri" panose="020F0502020204030204" pitchFamily="34" charset="0"/>
              </a:rPr>
              <a:t>Kilombero</a:t>
            </a:r>
            <a:r>
              <a:rPr lang="en-US" altLang="en-US" sz="2400" dirty="0" smtClean="0">
                <a:latin typeface="Calibri" panose="020F0502020204030204" pitchFamily="34" charset="0"/>
              </a:rPr>
              <a:t> (soybean, cowpea, more leafy vegetables)</a:t>
            </a:r>
          </a:p>
          <a:p>
            <a:pPr lvl="1">
              <a:spcBef>
                <a:spcPts val="0"/>
              </a:spcBef>
            </a:pPr>
            <a:r>
              <a:rPr lang="en-US" altLang="en-US" sz="2400" dirty="0" smtClean="0">
                <a:latin typeface="Calibri" panose="020F0502020204030204" pitchFamily="34" charset="0"/>
              </a:rPr>
              <a:t>Iringa region (Tomato (Tanya), Ethiopian mustard)</a:t>
            </a:r>
          </a:p>
          <a:p>
            <a:pPr>
              <a:spcBef>
                <a:spcPts val="0"/>
              </a:spcBef>
            </a:pPr>
            <a:r>
              <a:rPr lang="en-US" altLang="en-US" sz="2800" dirty="0" smtClean="0">
                <a:latin typeface="Calibri" panose="020F0502020204030204" pitchFamily="34" charset="0"/>
              </a:rPr>
              <a:t>Training covering nutritional aspects (macro-nutrient deficiencies in rice-fish diets, focus on pregnant women and children &lt; 5 years) </a:t>
            </a:r>
            <a:r>
              <a:rPr lang="en-US" altLang="en-US" sz="2800" dirty="0" smtClean="0">
                <a:latin typeface="Calibri" panose="020F0502020204030204" pitchFamily="34" charset="0"/>
                <a:sym typeface="Wingdings" panose="05000000000000000000" pitchFamily="2" charset="2"/>
              </a:rPr>
              <a:t> encourages women</a:t>
            </a:r>
          </a:p>
          <a:p>
            <a:pPr>
              <a:spcBef>
                <a:spcPts val="0"/>
              </a:spcBef>
            </a:pPr>
            <a:r>
              <a:rPr lang="en-US" altLang="en-US" sz="2800" dirty="0" smtClean="0">
                <a:latin typeface="Calibri" panose="020F0502020204030204" pitchFamily="34" charset="0"/>
                <a:sym typeface="Wingdings" panose="05000000000000000000" pitchFamily="2" charset="2"/>
              </a:rPr>
              <a:t>Purity of AVRDC seeds encourages farmers to participate</a:t>
            </a:r>
          </a:p>
          <a:p>
            <a:pPr>
              <a:spcBef>
                <a:spcPts val="0"/>
              </a:spcBef>
            </a:pPr>
            <a:r>
              <a:rPr lang="en-US" altLang="en-US" sz="2800" dirty="0" smtClean="0">
                <a:latin typeface="Calibri" panose="020F0502020204030204" pitchFamily="34" charset="0"/>
                <a:sym typeface="Wingdings" panose="05000000000000000000" pitchFamily="2" charset="2"/>
              </a:rPr>
              <a:t>Issues that always attract farmers’ attention:</a:t>
            </a:r>
          </a:p>
          <a:p>
            <a:pPr lvl="1">
              <a:spcBef>
                <a:spcPts val="0"/>
              </a:spcBef>
            </a:pPr>
            <a:r>
              <a:rPr lang="en-US" altLang="en-US" sz="2400" dirty="0" smtClean="0">
                <a:latin typeface="Calibri" panose="020F0502020204030204" pitchFamily="34" charset="0"/>
                <a:sym typeface="Wingdings" panose="05000000000000000000" pitchFamily="2" charset="2"/>
              </a:rPr>
              <a:t>Reduction of seed used during nursery establishment</a:t>
            </a:r>
          </a:p>
          <a:p>
            <a:pPr lvl="1">
              <a:spcBef>
                <a:spcPts val="0"/>
              </a:spcBef>
            </a:pPr>
            <a:r>
              <a:rPr lang="en-US" altLang="en-US" sz="2400" dirty="0" smtClean="0">
                <a:latin typeface="Calibri" panose="020F0502020204030204" pitchFamily="34" charset="0"/>
                <a:sym typeface="Wingdings" panose="05000000000000000000" pitchFamily="2" charset="2"/>
              </a:rPr>
              <a:t>Jute mallow as domesticated crop</a:t>
            </a:r>
            <a:r>
              <a:rPr lang="en-US" altLang="en-US" sz="2600" dirty="0" smtClean="0">
                <a:latin typeface="Calibri" panose="020F0502020204030204" pitchFamily="34" charset="0"/>
                <a:sym typeface="Wingdings" panose="05000000000000000000" pitchFamily="2" charset="2"/>
              </a:rPr>
              <a:t> </a:t>
            </a:r>
            <a:endParaRPr lang="en-US" altLang="en-US" sz="2600" dirty="0" smtClean="0">
              <a:latin typeface="Calibri" panose="020F0502020204030204" pitchFamily="34" charset="0"/>
            </a:endParaRPr>
          </a:p>
          <a:p>
            <a:pPr>
              <a:spcBef>
                <a:spcPts val="0"/>
              </a:spcBef>
            </a:pPr>
            <a:r>
              <a:rPr lang="en-US" altLang="en-US" sz="2800" dirty="0" smtClean="0">
                <a:latin typeface="Calibri" panose="020F0502020204030204" pitchFamily="34" charset="0"/>
              </a:rPr>
              <a:t>Using network of NGOs (CRS) to reach more farmers</a:t>
            </a:r>
          </a:p>
          <a:p>
            <a:pPr>
              <a:spcBef>
                <a:spcPts val="0"/>
              </a:spcBef>
            </a:pPr>
            <a:endParaRPr lang="en-US" altLang="en-US" sz="2800" dirty="0">
              <a:latin typeface="Calibri" panose="020F0502020204030204" pitchFamily="34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07504" y="1273895"/>
            <a:ext cx="8928992" cy="642937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600" kern="1200" spc="-100">
                <a:solidFill>
                  <a:schemeClr val="tx2"/>
                </a:solidFill>
                <a:latin typeface="Arial" charset="0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Calibri" pitchFamily="34" charset="0"/>
              </a:defRPr>
            </a:lvl9pPr>
          </a:lstStyle>
          <a:p>
            <a:pPr algn="ctr">
              <a:defRPr/>
            </a:pPr>
            <a:r>
              <a:rPr lang="en-US" sz="3200" b="1" dirty="0" smtClean="0">
                <a:solidFill>
                  <a:schemeClr val="tx1"/>
                </a:solidFill>
                <a:latin typeface="+mn-lt"/>
              </a:rPr>
              <a:t>VI.	Lessons learned</a:t>
            </a:r>
          </a:p>
        </p:txBody>
      </p:sp>
    </p:spTree>
    <p:extLst>
      <p:ext uri="{BB962C8B-B14F-4D97-AF65-F5344CB8AC3E}">
        <p14:creationId xmlns:p14="http://schemas.microsoft.com/office/powerpoint/2010/main" val="560988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Content Placeholder 2"/>
          <p:cNvSpPr>
            <a:spLocks noGrp="1"/>
          </p:cNvSpPr>
          <p:nvPr>
            <p:ph idx="4294967295"/>
          </p:nvPr>
        </p:nvSpPr>
        <p:spPr bwMode="auto">
          <a:xfrm>
            <a:off x="251520" y="1988840"/>
            <a:ext cx="8784976" cy="4869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altLang="en-US" sz="2800" dirty="0" smtClean="0">
                <a:latin typeface="Calibri" panose="020F0502020204030204" pitchFamily="34" charset="0"/>
              </a:rPr>
              <a:t>Select and work with 6-9 new pilot villages in Mbeya</a:t>
            </a:r>
          </a:p>
          <a:p>
            <a:pPr>
              <a:spcBef>
                <a:spcPts val="0"/>
              </a:spcBef>
            </a:pPr>
            <a:r>
              <a:rPr lang="en-US" altLang="en-US" sz="2800" dirty="0" smtClean="0">
                <a:latin typeface="Calibri" panose="020F0502020204030204" pitchFamily="34" charset="0"/>
              </a:rPr>
              <a:t>Train CRS staff in Mbeya to train and distribute seed kits in 20-30 other pilot villages in Mbeya</a:t>
            </a:r>
          </a:p>
          <a:p>
            <a:pPr>
              <a:spcBef>
                <a:spcPts val="0"/>
              </a:spcBef>
            </a:pPr>
            <a:r>
              <a:rPr lang="en-US" altLang="en-US" sz="2800" dirty="0" smtClean="0">
                <a:latin typeface="Calibri" panose="020F0502020204030204" pitchFamily="34" charset="0"/>
              </a:rPr>
              <a:t>Seed multiplication demo plots in </a:t>
            </a:r>
            <a:r>
              <a:rPr lang="en-US" altLang="en-US" sz="2800" dirty="0" err="1" smtClean="0">
                <a:latin typeface="Calibri" panose="020F0502020204030204" pitchFamily="34" charset="0"/>
              </a:rPr>
              <a:t>Morogoro</a:t>
            </a:r>
            <a:r>
              <a:rPr lang="en-US" altLang="en-US" sz="2800" dirty="0" smtClean="0">
                <a:latin typeface="Calibri" panose="020F0502020204030204" pitchFamily="34" charset="0"/>
              </a:rPr>
              <a:t> and Iringa</a:t>
            </a:r>
          </a:p>
          <a:p>
            <a:pPr>
              <a:spcBef>
                <a:spcPts val="0"/>
              </a:spcBef>
            </a:pPr>
            <a:r>
              <a:rPr lang="en-US" altLang="en-US" sz="2800" dirty="0" smtClean="0">
                <a:latin typeface="Calibri" panose="020F0502020204030204" pitchFamily="34" charset="0"/>
              </a:rPr>
              <a:t>Field days in pilot villages in </a:t>
            </a:r>
            <a:r>
              <a:rPr lang="en-US" altLang="en-US" sz="2800" dirty="0" err="1" smtClean="0">
                <a:latin typeface="Calibri" panose="020F0502020204030204" pitchFamily="34" charset="0"/>
              </a:rPr>
              <a:t>Morogoro</a:t>
            </a:r>
            <a:r>
              <a:rPr lang="en-US" altLang="en-US" sz="2800" dirty="0" smtClean="0">
                <a:latin typeface="Calibri" panose="020F0502020204030204" pitchFamily="34" charset="0"/>
              </a:rPr>
              <a:t> and Iringa</a:t>
            </a:r>
          </a:p>
          <a:p>
            <a:pPr>
              <a:spcBef>
                <a:spcPts val="0"/>
              </a:spcBef>
            </a:pPr>
            <a:r>
              <a:rPr lang="en-US" altLang="en-US" sz="2800" dirty="0" smtClean="0">
                <a:latin typeface="Calibri" panose="020F0502020204030204" pitchFamily="34" charset="0"/>
              </a:rPr>
              <a:t>Evaluation survey in </a:t>
            </a:r>
            <a:r>
              <a:rPr lang="en-US" altLang="en-US" sz="2800" dirty="0" err="1" smtClean="0">
                <a:latin typeface="Calibri" panose="020F0502020204030204" pitchFamily="34" charset="0"/>
              </a:rPr>
              <a:t>Babati</a:t>
            </a:r>
            <a:r>
              <a:rPr lang="en-US" altLang="en-US" sz="2800" dirty="0" smtClean="0">
                <a:latin typeface="Calibri" panose="020F0502020204030204" pitchFamily="34" charset="0"/>
              </a:rPr>
              <a:t>, </a:t>
            </a:r>
            <a:r>
              <a:rPr lang="en-US" altLang="en-US" sz="2800" dirty="0" err="1" smtClean="0">
                <a:latin typeface="Calibri" panose="020F0502020204030204" pitchFamily="34" charset="0"/>
              </a:rPr>
              <a:t>Kiteto</a:t>
            </a:r>
            <a:r>
              <a:rPr lang="en-US" altLang="en-US" sz="2800" dirty="0" smtClean="0">
                <a:latin typeface="Calibri" panose="020F0502020204030204" pitchFamily="34" charset="0"/>
              </a:rPr>
              <a:t>, </a:t>
            </a:r>
            <a:r>
              <a:rPr lang="en-US" altLang="en-US" sz="2800" dirty="0" err="1" smtClean="0">
                <a:latin typeface="Calibri" panose="020F0502020204030204" pitchFamily="34" charset="0"/>
              </a:rPr>
              <a:t>Kongwa</a:t>
            </a:r>
            <a:r>
              <a:rPr lang="en-US" altLang="en-US" sz="2800" dirty="0" smtClean="0">
                <a:latin typeface="Calibri" panose="020F0502020204030204" pitchFamily="34" charset="0"/>
              </a:rPr>
              <a:t>, Iringa rural and </a:t>
            </a:r>
            <a:r>
              <a:rPr lang="en-US" altLang="en-US" sz="2800" dirty="0" err="1" smtClean="0">
                <a:latin typeface="Calibri" panose="020F0502020204030204" pitchFamily="34" charset="0"/>
              </a:rPr>
              <a:t>Kilolo</a:t>
            </a:r>
            <a:r>
              <a:rPr lang="en-US" altLang="en-US" sz="2800" dirty="0" smtClean="0">
                <a:latin typeface="Calibri" panose="020F0502020204030204" pitchFamily="34" charset="0"/>
              </a:rPr>
              <a:t> Districts</a:t>
            </a:r>
          </a:p>
          <a:p>
            <a:pPr>
              <a:spcBef>
                <a:spcPts val="0"/>
              </a:spcBef>
            </a:pPr>
            <a:r>
              <a:rPr lang="en-US" altLang="en-US" sz="2800" dirty="0" smtClean="0">
                <a:latin typeface="Calibri" panose="020F0502020204030204" pitchFamily="34" charset="0"/>
              </a:rPr>
              <a:t>Continue market access training</a:t>
            </a:r>
          </a:p>
          <a:p>
            <a:pPr>
              <a:spcBef>
                <a:spcPts val="0"/>
              </a:spcBef>
            </a:pPr>
            <a:r>
              <a:rPr lang="en-US" altLang="en-US" sz="2800" dirty="0" smtClean="0">
                <a:latin typeface="Calibri" panose="020F0502020204030204" pitchFamily="34" charset="0"/>
              </a:rPr>
              <a:t>Testing small-scale </a:t>
            </a:r>
            <a:r>
              <a:rPr lang="en-US" altLang="en-US" sz="2800" dirty="0" err="1" smtClean="0">
                <a:latin typeface="Calibri" panose="020F0502020204030204" pitchFamily="34" charset="0"/>
              </a:rPr>
              <a:t>nethouses</a:t>
            </a:r>
            <a:r>
              <a:rPr lang="en-US" altLang="en-US" sz="2800" dirty="0" smtClean="0">
                <a:latin typeface="Calibri" panose="020F0502020204030204" pitchFamily="34" charset="0"/>
              </a:rPr>
              <a:t> in selected villages</a:t>
            </a:r>
          </a:p>
          <a:p>
            <a:pPr>
              <a:spcBef>
                <a:spcPts val="0"/>
              </a:spcBef>
            </a:pPr>
            <a:r>
              <a:rPr lang="en-US" altLang="en-US" sz="2800" dirty="0" smtClean="0">
                <a:latin typeface="Calibri" panose="020F0502020204030204" pitchFamily="34" charset="0"/>
              </a:rPr>
              <a:t>Facilitating linkages between pilot villages and seed providers </a:t>
            </a:r>
            <a:endParaRPr lang="en-US" altLang="en-US" sz="2800" dirty="0">
              <a:latin typeface="Calibri" panose="020F0502020204030204" pitchFamily="34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07504" y="1273895"/>
            <a:ext cx="8928992" cy="642937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600" kern="1200" spc="-100">
                <a:solidFill>
                  <a:schemeClr val="tx2"/>
                </a:solidFill>
                <a:latin typeface="Arial" charset="0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Calibri" pitchFamily="34" charset="0"/>
              </a:defRPr>
            </a:lvl9pPr>
          </a:lstStyle>
          <a:p>
            <a:pPr algn="ctr">
              <a:defRPr/>
            </a:pPr>
            <a:r>
              <a:rPr lang="en-US" sz="3200" b="1" dirty="0" smtClean="0">
                <a:solidFill>
                  <a:schemeClr val="tx1"/>
                </a:solidFill>
                <a:latin typeface="+mn-lt"/>
              </a:rPr>
              <a:t>VII.	Activities in 2016/17 (Overview)</a:t>
            </a:r>
          </a:p>
        </p:txBody>
      </p:sp>
    </p:spTree>
    <p:extLst>
      <p:ext uri="{BB962C8B-B14F-4D97-AF65-F5344CB8AC3E}">
        <p14:creationId xmlns:p14="http://schemas.microsoft.com/office/powerpoint/2010/main" val="3706945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-99392"/>
            <a:ext cx="4644515" cy="30963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7846" y="1028504"/>
            <a:ext cx="4644007" cy="309600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82096" y="1081535"/>
            <a:ext cx="4644007" cy="309600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5942" y="3356992"/>
            <a:ext cx="4608512" cy="307234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63839" y="3501008"/>
            <a:ext cx="4644008" cy="309600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179511" y="3429000"/>
            <a:ext cx="8928992" cy="642937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600" kern="1200" spc="-100">
                <a:solidFill>
                  <a:schemeClr val="tx2"/>
                </a:solidFill>
                <a:latin typeface="Arial" charset="0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Calibri" pitchFamily="34" charset="0"/>
              </a:defRPr>
            </a:lvl9pPr>
          </a:lstStyle>
          <a:p>
            <a:pPr algn="ctr">
              <a:defRPr/>
            </a:pPr>
            <a:r>
              <a:rPr lang="en-US" sz="3600" b="1" dirty="0" smtClean="0">
                <a:solidFill>
                  <a:schemeClr val="tx1"/>
                </a:solidFill>
                <a:latin typeface="+mn-lt"/>
              </a:rPr>
              <a:t>Thank you!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0797" y="4418474"/>
            <a:ext cx="4644517" cy="30963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82662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Content Placeholder 2"/>
          <p:cNvSpPr>
            <a:spLocks noGrp="1"/>
          </p:cNvSpPr>
          <p:nvPr>
            <p:ph idx="4294967295"/>
          </p:nvPr>
        </p:nvSpPr>
        <p:spPr bwMode="auto">
          <a:xfrm>
            <a:off x="251520" y="1988840"/>
            <a:ext cx="8784976" cy="4869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altLang="en-US" sz="3000" dirty="0" smtClean="0">
                <a:latin typeface="Calibri" panose="020F0502020204030204" pitchFamily="34" charset="0"/>
              </a:rPr>
              <a:t>Collaboration with CRS helped us to reach more farmers in </a:t>
            </a:r>
            <a:r>
              <a:rPr lang="en-US" altLang="en-US" sz="3000" dirty="0" err="1" smtClean="0">
                <a:latin typeface="Calibri" panose="020F0502020204030204" pitchFamily="34" charset="0"/>
              </a:rPr>
              <a:t>Kilombero</a:t>
            </a:r>
            <a:endParaRPr lang="en-US" altLang="en-US" sz="3000" dirty="0" smtClean="0">
              <a:latin typeface="Calibri" panose="020F0502020204030204" pitchFamily="34" charset="0"/>
            </a:endParaRPr>
          </a:p>
          <a:p>
            <a:pPr>
              <a:spcBef>
                <a:spcPts val="0"/>
              </a:spcBef>
            </a:pPr>
            <a:r>
              <a:rPr lang="en-US" altLang="en-US" sz="3000" dirty="0" smtClean="0">
                <a:latin typeface="Calibri" panose="020F0502020204030204" pitchFamily="34" charset="0"/>
              </a:rPr>
              <a:t>Split into two training teams to reach farmers parallel</a:t>
            </a:r>
          </a:p>
          <a:p>
            <a:pPr>
              <a:spcBef>
                <a:spcPts val="0"/>
              </a:spcBef>
            </a:pPr>
            <a:r>
              <a:rPr lang="en-US" altLang="en-US" sz="3000" dirty="0" smtClean="0">
                <a:latin typeface="Calibri" panose="020F0502020204030204" pitchFamily="34" charset="0"/>
              </a:rPr>
              <a:t>Indicator 1: farmers who applied new technologies – we cannot visit 1,800 farmers to analyze uptake</a:t>
            </a:r>
          </a:p>
          <a:p>
            <a:pPr>
              <a:spcBef>
                <a:spcPts val="0"/>
              </a:spcBef>
            </a:pPr>
            <a:endParaRPr lang="en-US" altLang="en-US" sz="2800" dirty="0">
              <a:latin typeface="Calibri" panose="020F0502020204030204" pitchFamily="34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51520" y="1273895"/>
            <a:ext cx="8640960" cy="642937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600" kern="1200" spc="-100">
                <a:solidFill>
                  <a:schemeClr val="tx2"/>
                </a:solidFill>
                <a:latin typeface="Arial" charset="0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Calibri" pitchFamily="34" charset="0"/>
              </a:defRPr>
            </a:lvl9pPr>
          </a:lstStyle>
          <a:p>
            <a:pPr algn="ctr">
              <a:defRPr/>
            </a:pPr>
            <a:r>
              <a:rPr lang="en-US" sz="3200" b="1" dirty="0" smtClean="0">
                <a:solidFill>
                  <a:schemeClr val="tx1"/>
                </a:solidFill>
                <a:latin typeface="+mn-lt"/>
              </a:rPr>
              <a:t>V.	Reasons for under- or over-achievements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233" y="5517232"/>
            <a:ext cx="1960511" cy="130700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5688" y="5521852"/>
            <a:ext cx="1946312" cy="129754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5517232"/>
            <a:ext cx="1953242" cy="130216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3254" y="5538192"/>
            <a:ext cx="1953242" cy="1302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6887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51520" y="1273895"/>
            <a:ext cx="8640960" cy="642937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600" kern="1200" spc="-100">
                <a:solidFill>
                  <a:schemeClr val="tx2"/>
                </a:solidFill>
                <a:latin typeface="Arial" charset="0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Calibri" pitchFamily="34" charset="0"/>
              </a:defRPr>
            </a:lvl9pPr>
          </a:lstStyle>
          <a:p>
            <a:pPr algn="ctr">
              <a:defRPr/>
            </a:pPr>
            <a:r>
              <a:rPr lang="en-US" sz="3200" b="1" dirty="0" smtClean="0">
                <a:solidFill>
                  <a:schemeClr val="tx1"/>
                </a:solidFill>
                <a:latin typeface="+mn-lt"/>
              </a:rPr>
              <a:t>V.	Challenges and constraints III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4758107"/>
              </p:ext>
            </p:extLst>
          </p:nvPr>
        </p:nvGraphicFramePr>
        <p:xfrm>
          <a:off x="0" y="1916834"/>
          <a:ext cx="9144004" cy="494116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987824"/>
                <a:gridCol w="1026030"/>
                <a:gridCol w="1026030"/>
                <a:gridCol w="1026030"/>
                <a:gridCol w="1026030"/>
                <a:gridCol w="1026030"/>
                <a:gridCol w="1026030"/>
              </a:tblGrid>
              <a:tr h="69538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</a:rPr>
                        <a:t> </a:t>
                      </a:r>
                      <a:endParaRPr lang="en-US" sz="3200" b="1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effectLst/>
                        </a:rPr>
                        <a:t>Male</a:t>
                      </a:r>
                      <a:r>
                        <a:rPr lang="en-US" sz="2000" b="1" baseline="0" dirty="0" smtClean="0">
                          <a:effectLst/>
                        </a:rPr>
                        <a:t>-</a:t>
                      </a:r>
                      <a:r>
                        <a:rPr lang="en-US" sz="2000" b="1" dirty="0" smtClean="0">
                          <a:effectLst/>
                        </a:rPr>
                        <a:t>headed HH</a:t>
                      </a:r>
                      <a:endParaRPr lang="en-US" sz="3200" b="1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effectLst/>
                        </a:rPr>
                        <a:t>Female-</a:t>
                      </a:r>
                      <a:br>
                        <a:rPr lang="en-US" sz="2000" b="1" dirty="0" smtClean="0">
                          <a:effectLst/>
                        </a:rPr>
                      </a:br>
                      <a:r>
                        <a:rPr lang="en-US" sz="2000" b="1" dirty="0" smtClean="0">
                          <a:effectLst/>
                        </a:rPr>
                        <a:t>headed HH</a:t>
                      </a:r>
                      <a:endParaRPr lang="en-US" sz="3200" b="1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69538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</a:rPr>
                        <a:t> </a:t>
                      </a:r>
                      <a:endParaRPr lang="en-US" sz="3200" b="1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</a:rPr>
                        <a:t>male</a:t>
                      </a:r>
                      <a:endParaRPr lang="en-US" sz="3200" b="1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</a:rPr>
                        <a:t>female</a:t>
                      </a:r>
                      <a:endParaRPr lang="en-US" sz="3200" b="1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</a:rPr>
                        <a:t>female</a:t>
                      </a:r>
                      <a:endParaRPr lang="en-US" sz="3200" b="1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69538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</a:rPr>
                        <a:t> </a:t>
                      </a:r>
                      <a:endParaRPr lang="en-US" sz="3200" b="1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</a:rPr>
                        <a:t>yes</a:t>
                      </a:r>
                      <a:endParaRPr lang="en-US" sz="3200" b="1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</a:rPr>
                        <a:t>no</a:t>
                      </a:r>
                      <a:endParaRPr lang="en-US" sz="3200" b="1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</a:rPr>
                        <a:t>yes</a:t>
                      </a:r>
                      <a:endParaRPr lang="en-US" sz="3200" b="1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</a:rPr>
                        <a:t>no</a:t>
                      </a:r>
                      <a:endParaRPr lang="en-US" sz="3200" b="1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</a:rPr>
                        <a:t>yes</a:t>
                      </a:r>
                      <a:endParaRPr lang="en-US" sz="3200" b="1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</a:rPr>
                        <a:t>no</a:t>
                      </a:r>
                      <a:endParaRPr lang="en-US" sz="3200" b="1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42751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>
                          <a:effectLst/>
                        </a:rPr>
                        <a:t>Have you met the village extension officer in the last four months</a:t>
                      </a:r>
                      <a:r>
                        <a:rPr lang="en-GB" sz="2000" b="1" dirty="0" smtClean="0">
                          <a:effectLst/>
                        </a:rPr>
                        <a:t>? (in %)</a:t>
                      </a:r>
                      <a:endParaRPr lang="en-US" sz="3200" b="1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</a:rPr>
                        <a:t>42.0</a:t>
                      </a:r>
                      <a:endParaRPr lang="en-US" sz="3200" b="1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</a:rPr>
                        <a:t>58.0</a:t>
                      </a:r>
                      <a:endParaRPr lang="en-US" sz="3200" b="1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FF0000"/>
                          </a:solidFill>
                          <a:effectLst/>
                        </a:rPr>
                        <a:t>30.9</a:t>
                      </a:r>
                      <a:endParaRPr lang="en-US" sz="32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</a:rPr>
                        <a:t>69.1</a:t>
                      </a:r>
                      <a:endParaRPr lang="en-US" sz="3200" b="1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</a:rPr>
                        <a:t>39.1</a:t>
                      </a:r>
                      <a:endParaRPr lang="en-US" sz="3200" b="1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</a:rPr>
                        <a:t>59.9</a:t>
                      </a:r>
                      <a:endParaRPr lang="en-US" sz="3200" b="1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42751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>
                          <a:effectLst/>
                        </a:rPr>
                        <a:t>Have you attended an extension training during the last 2 years</a:t>
                      </a:r>
                      <a:r>
                        <a:rPr lang="en-GB" sz="2000" b="1" dirty="0" smtClean="0">
                          <a:effectLst/>
                        </a:rPr>
                        <a:t>? (in %)</a:t>
                      </a:r>
                      <a:endParaRPr lang="en-US" sz="3200" b="1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</a:rPr>
                        <a:t>29.9</a:t>
                      </a:r>
                      <a:endParaRPr lang="en-US" sz="3200" b="1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</a:rPr>
                        <a:t>70.1</a:t>
                      </a:r>
                      <a:endParaRPr lang="en-US" sz="3200" b="1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FF0000"/>
                          </a:solidFill>
                          <a:effectLst/>
                        </a:rPr>
                        <a:t>18.7</a:t>
                      </a:r>
                      <a:endParaRPr lang="en-US" sz="32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</a:rPr>
                        <a:t>81.3</a:t>
                      </a:r>
                      <a:endParaRPr lang="en-US" sz="3200" b="1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</a:rPr>
                        <a:t>21.9</a:t>
                      </a:r>
                      <a:endParaRPr lang="en-US" sz="3200" b="1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</a:rPr>
                        <a:t>78.1</a:t>
                      </a:r>
                      <a:endParaRPr lang="en-US" sz="3200" b="1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5" name="Oval 4"/>
          <p:cNvSpPr/>
          <p:nvPr/>
        </p:nvSpPr>
        <p:spPr>
          <a:xfrm>
            <a:off x="5148064" y="5733256"/>
            <a:ext cx="936104" cy="792088"/>
          </a:xfrm>
          <a:prstGeom prst="ellipse">
            <a:avLst/>
          </a:prstGeom>
          <a:noFill/>
          <a:ln w="5715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5076056" y="4293096"/>
            <a:ext cx="936104" cy="792088"/>
          </a:xfrm>
          <a:prstGeom prst="ellipse">
            <a:avLst/>
          </a:prstGeom>
          <a:noFill/>
          <a:ln w="5715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603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 idx="4294967295"/>
          </p:nvPr>
        </p:nvSpPr>
        <p:spPr>
          <a:xfrm>
            <a:off x="457200" y="990600"/>
            <a:ext cx="8229600" cy="685800"/>
          </a:xfrm>
          <a:prstGeom prst="rect">
            <a:avLst/>
          </a:prstGeo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3600" b="1" dirty="0" smtClean="0">
                <a:solidFill>
                  <a:schemeClr val="tx1"/>
                </a:solidFill>
                <a:latin typeface="+mn-lt"/>
              </a:rPr>
              <a:t>Outline</a:t>
            </a:r>
            <a:endParaRPr lang="en-US" sz="36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357188" y="1643063"/>
            <a:ext cx="8429625" cy="5072062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982663" lvl="1" indent="-571500" eaLnBrk="1" hangingPunct="1">
              <a:lnSpc>
                <a:spcPct val="150000"/>
              </a:lnSpc>
              <a:buFont typeface="+mj-lt"/>
              <a:buAutoNum type="romanUcPeriod"/>
              <a:defRPr/>
            </a:pPr>
            <a:r>
              <a:rPr lang="en-US" sz="2800" dirty="0">
                <a:latin typeface="+mn-lt"/>
              </a:rPr>
              <a:t>Summary of key </a:t>
            </a:r>
            <a:r>
              <a:rPr lang="en-US" sz="2800" dirty="0" smtClean="0">
                <a:latin typeface="+mn-lt"/>
              </a:rPr>
              <a:t>activities</a:t>
            </a:r>
          </a:p>
          <a:p>
            <a:pPr marL="982663" lvl="1" indent="-571500" eaLnBrk="1" hangingPunct="1">
              <a:lnSpc>
                <a:spcPct val="150000"/>
              </a:lnSpc>
              <a:buFont typeface="+mj-lt"/>
              <a:buAutoNum type="romanUcPeriod"/>
              <a:defRPr/>
            </a:pPr>
            <a:r>
              <a:rPr lang="en-US" sz="2800" dirty="0" smtClean="0">
                <a:latin typeface="+mn-lt"/>
              </a:rPr>
              <a:t>Reaching </a:t>
            </a:r>
            <a:r>
              <a:rPr lang="en-US" sz="2800" dirty="0">
                <a:latin typeface="+mn-lt"/>
              </a:rPr>
              <a:t>the targets </a:t>
            </a:r>
          </a:p>
          <a:p>
            <a:pPr marL="982663" lvl="1" indent="-571500" eaLnBrk="1" hangingPunct="1">
              <a:lnSpc>
                <a:spcPct val="150000"/>
              </a:lnSpc>
              <a:buFont typeface="+mj-lt"/>
              <a:buAutoNum type="romanUcPeriod"/>
              <a:defRPr/>
            </a:pPr>
            <a:r>
              <a:rPr lang="en-US" sz="2800" dirty="0">
                <a:latin typeface="+mn-lt"/>
              </a:rPr>
              <a:t>Key results – preliminary achievements </a:t>
            </a:r>
          </a:p>
          <a:p>
            <a:pPr marL="982663" lvl="1" indent="-571500" eaLnBrk="1" hangingPunct="1">
              <a:lnSpc>
                <a:spcPct val="150000"/>
              </a:lnSpc>
              <a:buFont typeface="+mj-lt"/>
              <a:buAutoNum type="romanUcPeriod"/>
              <a:defRPr/>
            </a:pPr>
            <a:r>
              <a:rPr lang="en-US" sz="2800" dirty="0">
                <a:latin typeface="+mn-lt"/>
              </a:rPr>
              <a:t>Partners/ key stakeholders</a:t>
            </a:r>
          </a:p>
          <a:p>
            <a:pPr marL="982663" lvl="1" indent="-571500" eaLnBrk="1" hangingPunct="1">
              <a:lnSpc>
                <a:spcPct val="150000"/>
              </a:lnSpc>
              <a:buFont typeface="+mj-lt"/>
              <a:buAutoNum type="romanUcPeriod"/>
              <a:defRPr/>
            </a:pPr>
            <a:r>
              <a:rPr lang="en-US" sz="2800" dirty="0">
                <a:latin typeface="+mn-lt"/>
              </a:rPr>
              <a:t>Challenges and constraints</a:t>
            </a:r>
          </a:p>
          <a:p>
            <a:pPr marL="982663" lvl="1" indent="-571500" eaLnBrk="1" hangingPunct="1">
              <a:lnSpc>
                <a:spcPct val="150000"/>
              </a:lnSpc>
              <a:buFont typeface="+mj-lt"/>
              <a:buAutoNum type="romanUcPeriod"/>
              <a:defRPr/>
            </a:pPr>
            <a:r>
              <a:rPr lang="en-US" sz="2800" dirty="0" smtClean="0">
                <a:latin typeface="+mn-lt"/>
              </a:rPr>
              <a:t>Lessons learned</a:t>
            </a:r>
          </a:p>
          <a:p>
            <a:pPr marL="982663" lvl="1" indent="-571500" eaLnBrk="1" hangingPunct="1">
              <a:lnSpc>
                <a:spcPct val="150000"/>
              </a:lnSpc>
              <a:buFont typeface="+mj-lt"/>
              <a:buAutoNum type="romanUcPeriod"/>
              <a:defRPr/>
            </a:pPr>
            <a:r>
              <a:rPr lang="en-US" sz="2800" dirty="0" smtClean="0">
                <a:latin typeface="+mn-lt"/>
              </a:rPr>
              <a:t>Activities </a:t>
            </a:r>
            <a:r>
              <a:rPr lang="en-US" sz="2800" dirty="0">
                <a:latin typeface="+mn-lt"/>
              </a:rPr>
              <a:t>in </a:t>
            </a:r>
            <a:r>
              <a:rPr lang="en-US" sz="2800" dirty="0" smtClean="0">
                <a:latin typeface="+mn-lt"/>
              </a:rPr>
              <a:t>2016/17 (overview)</a:t>
            </a:r>
            <a:endParaRPr lang="en-US" sz="28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395536" y="1916832"/>
            <a:ext cx="4104456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Project introduction / Need assessment/ Production for markets and consumption</a:t>
            </a:r>
            <a:endParaRPr lang="en-US" dirty="0"/>
          </a:p>
        </p:txBody>
      </p:sp>
      <p:sp>
        <p:nvSpPr>
          <p:cNvPr id="6" name="Rounded Rectangle 5"/>
          <p:cNvSpPr/>
          <p:nvPr/>
        </p:nvSpPr>
        <p:spPr>
          <a:xfrm>
            <a:off x="395536" y="2708920"/>
            <a:ext cx="4104456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Soil improvement / seed bed preparation / nursery management/ </a:t>
            </a:r>
            <a:endParaRPr lang="en-US" dirty="0"/>
          </a:p>
        </p:txBody>
      </p:sp>
      <p:sp>
        <p:nvSpPr>
          <p:cNvPr id="7" name="Rounded Rectangle 6"/>
          <p:cNvSpPr/>
          <p:nvPr/>
        </p:nvSpPr>
        <p:spPr>
          <a:xfrm>
            <a:off x="395536" y="3501008"/>
            <a:ext cx="4104456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Establishment of demonstration plots / spacing / manuring &amp; fertilizer application</a:t>
            </a:r>
            <a:endParaRPr lang="en-US" dirty="0"/>
          </a:p>
        </p:txBody>
      </p:sp>
      <p:sp>
        <p:nvSpPr>
          <p:cNvPr id="8" name="Rounded Rectangle 7"/>
          <p:cNvSpPr/>
          <p:nvPr/>
        </p:nvSpPr>
        <p:spPr>
          <a:xfrm>
            <a:off x="395536" y="4293096"/>
            <a:ext cx="4104456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Good agricultural practices / IPM / harvesting techniques</a:t>
            </a:r>
            <a:endParaRPr lang="en-US" dirty="0"/>
          </a:p>
        </p:txBody>
      </p:sp>
      <p:sp>
        <p:nvSpPr>
          <p:cNvPr id="9" name="Rounded Rectangle 8"/>
          <p:cNvSpPr/>
          <p:nvPr/>
        </p:nvSpPr>
        <p:spPr>
          <a:xfrm>
            <a:off x="395536" y="5085184"/>
            <a:ext cx="4104456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Postharvest techniques / food hygiene / organoleptic tests / field day</a:t>
            </a:r>
            <a:endParaRPr lang="en-US" dirty="0"/>
          </a:p>
        </p:txBody>
      </p:sp>
      <p:sp>
        <p:nvSpPr>
          <p:cNvPr id="10" name="Rounded Rectangle 9"/>
          <p:cNvSpPr/>
          <p:nvPr/>
        </p:nvSpPr>
        <p:spPr>
          <a:xfrm>
            <a:off x="395536" y="6093296"/>
            <a:ext cx="4104456" cy="648072"/>
          </a:xfrm>
          <a:prstGeom prst="round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Seed multiplication training</a:t>
            </a:r>
            <a:endParaRPr lang="en-US" dirty="0"/>
          </a:p>
        </p:txBody>
      </p:sp>
      <p:sp>
        <p:nvSpPr>
          <p:cNvPr id="4" name="Curved Left Arrow 3"/>
          <p:cNvSpPr/>
          <p:nvPr/>
        </p:nvSpPr>
        <p:spPr>
          <a:xfrm>
            <a:off x="4499992" y="2204864"/>
            <a:ext cx="360040" cy="864096"/>
          </a:xfrm>
          <a:prstGeom prst="curvedLeftArrow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Curved Left Arrow 11"/>
          <p:cNvSpPr/>
          <p:nvPr/>
        </p:nvSpPr>
        <p:spPr>
          <a:xfrm>
            <a:off x="4499992" y="3068960"/>
            <a:ext cx="360040" cy="864096"/>
          </a:xfrm>
          <a:prstGeom prst="curvedLeftArrow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Curved Left Arrow 12"/>
          <p:cNvSpPr/>
          <p:nvPr/>
        </p:nvSpPr>
        <p:spPr>
          <a:xfrm>
            <a:off x="4499992" y="4581128"/>
            <a:ext cx="360040" cy="864096"/>
          </a:xfrm>
          <a:prstGeom prst="curvedLeftArrow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4" name="Curved Left Arrow 13"/>
          <p:cNvSpPr/>
          <p:nvPr/>
        </p:nvSpPr>
        <p:spPr>
          <a:xfrm>
            <a:off x="4499992" y="3861048"/>
            <a:ext cx="360040" cy="864096"/>
          </a:xfrm>
          <a:prstGeom prst="curvedLeftArrow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5" name="Curved Left Arrow 14"/>
          <p:cNvSpPr/>
          <p:nvPr/>
        </p:nvSpPr>
        <p:spPr>
          <a:xfrm>
            <a:off x="4499992" y="5373216"/>
            <a:ext cx="360040" cy="1152128"/>
          </a:xfrm>
          <a:prstGeom prst="curvedLeftArrow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5796136" y="2996952"/>
            <a:ext cx="3168352" cy="648072"/>
          </a:xfrm>
          <a:prstGeom prst="roundRect">
            <a:avLst/>
          </a:prstGeom>
          <a:solidFill>
            <a:srgbClr val="92D050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Farmer trainers </a:t>
            </a:r>
            <a:br>
              <a:rPr lang="en-US" dirty="0" smtClean="0"/>
            </a:br>
            <a:r>
              <a:rPr lang="en-US" dirty="0" smtClean="0"/>
              <a:t>(baby trials)</a:t>
            </a:r>
            <a:endParaRPr lang="en-US" dirty="0"/>
          </a:p>
        </p:txBody>
      </p:sp>
      <p:sp>
        <p:nvSpPr>
          <p:cNvPr id="18" name="Rounded Rectangle 17"/>
          <p:cNvSpPr/>
          <p:nvPr/>
        </p:nvSpPr>
        <p:spPr>
          <a:xfrm>
            <a:off x="5796136" y="4437112"/>
            <a:ext cx="3168352" cy="648072"/>
          </a:xfrm>
          <a:prstGeom prst="roundRect">
            <a:avLst/>
          </a:prstGeom>
          <a:solidFill>
            <a:srgbClr val="92D050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Secondary knowledge recipients (Grandbaby trials)</a:t>
            </a:r>
            <a:endParaRPr lang="en-US" dirty="0"/>
          </a:p>
        </p:txBody>
      </p:sp>
      <p:sp>
        <p:nvSpPr>
          <p:cNvPr id="29" name="Down Arrow 28"/>
          <p:cNvSpPr/>
          <p:nvPr/>
        </p:nvSpPr>
        <p:spPr>
          <a:xfrm>
            <a:off x="8532440" y="3717032"/>
            <a:ext cx="216024" cy="64807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/>
          <p:cNvSpPr txBox="1"/>
          <p:nvPr/>
        </p:nvSpPr>
        <p:spPr>
          <a:xfrm>
            <a:off x="6516216" y="3717032"/>
            <a:ext cx="19442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+mn-lt"/>
                <a:cs typeface="+mn-cs"/>
              </a:rPr>
              <a:t>Farmer – to – farmer training</a:t>
            </a:r>
          </a:p>
        </p:txBody>
      </p:sp>
      <p:cxnSp>
        <p:nvCxnSpPr>
          <p:cNvPr id="32" name="Straight Arrow Connector 31"/>
          <p:cNvCxnSpPr>
            <a:stCxn id="14" idx="0"/>
            <a:endCxn id="17" idx="1"/>
          </p:cNvCxnSpPr>
          <p:nvPr/>
        </p:nvCxnSpPr>
        <p:spPr>
          <a:xfrm flipV="1">
            <a:off x="4499992" y="3320988"/>
            <a:ext cx="1296144" cy="585065"/>
          </a:xfrm>
          <a:prstGeom prst="straightConnector1">
            <a:avLst/>
          </a:prstGeom>
          <a:ln w="57150">
            <a:tailEnd type="triangle"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>
            <a:off x="4499992" y="3942058"/>
            <a:ext cx="1296144" cy="783086"/>
          </a:xfrm>
          <a:prstGeom prst="straightConnector1">
            <a:avLst/>
          </a:prstGeom>
          <a:ln w="57150">
            <a:tailEnd type="triangle"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Down Arrow 36"/>
          <p:cNvSpPr/>
          <p:nvPr/>
        </p:nvSpPr>
        <p:spPr>
          <a:xfrm>
            <a:off x="6084168" y="3717032"/>
            <a:ext cx="216024" cy="64807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Title 1"/>
          <p:cNvSpPr txBox="1">
            <a:spLocks/>
          </p:cNvSpPr>
          <p:nvPr/>
        </p:nvSpPr>
        <p:spPr>
          <a:xfrm>
            <a:off x="395288" y="844128"/>
            <a:ext cx="8177212" cy="928688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600" kern="1200" spc="-100">
                <a:solidFill>
                  <a:schemeClr val="tx2"/>
                </a:solidFill>
                <a:latin typeface="Arial" charset="0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Calibri" pitchFamily="34" charset="0"/>
              </a:defRPr>
            </a:lvl9pPr>
          </a:lstStyle>
          <a:p>
            <a:pPr algn="ctr" eaLnBrk="1" hangingPunct="1">
              <a:defRPr/>
            </a:pPr>
            <a:r>
              <a:rPr lang="en-GB" sz="2800" b="1" dirty="0" smtClean="0">
                <a:solidFill>
                  <a:schemeClr val="tx1"/>
                </a:solidFill>
                <a:latin typeface="+mn-lt"/>
              </a:rPr>
              <a:t/>
            </a:r>
            <a:br>
              <a:rPr lang="en-GB" sz="2800" b="1" dirty="0" smtClean="0">
                <a:solidFill>
                  <a:schemeClr val="tx1"/>
                </a:solidFill>
                <a:latin typeface="+mn-lt"/>
              </a:rPr>
            </a:br>
            <a:r>
              <a:rPr lang="en-GB" sz="2800" b="1" dirty="0" smtClean="0">
                <a:solidFill>
                  <a:schemeClr val="tx1"/>
                </a:solidFill>
                <a:latin typeface="+mn-lt"/>
              </a:rPr>
              <a:t>I. Summary of key activities / training approach</a:t>
            </a:r>
            <a:endParaRPr lang="en-GB" sz="2800" dirty="0" smtClean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39" name="Picture 6" descr="Healthy Home Garden Kits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65" t="57132" r="32042"/>
          <a:stretch/>
        </p:blipFill>
        <p:spPr bwMode="auto">
          <a:xfrm>
            <a:off x="4932040" y="3542308"/>
            <a:ext cx="1070993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2849" y="5463556"/>
            <a:ext cx="2026472" cy="1350981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2032" y="5463556"/>
            <a:ext cx="2026472" cy="1350982"/>
          </a:xfrm>
          <a:prstGeom prst="rect">
            <a:avLst/>
          </a:prstGeom>
        </p:spPr>
      </p:pic>
      <p:sp>
        <p:nvSpPr>
          <p:cNvPr id="2" name="Oval 1"/>
          <p:cNvSpPr/>
          <p:nvPr/>
        </p:nvSpPr>
        <p:spPr>
          <a:xfrm>
            <a:off x="5220072" y="1772816"/>
            <a:ext cx="2664296" cy="432048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Improved varieties</a:t>
            </a:r>
            <a:endParaRPr lang="en-US" dirty="0"/>
          </a:p>
        </p:txBody>
      </p:sp>
      <p:sp>
        <p:nvSpPr>
          <p:cNvPr id="25" name="Oval 24"/>
          <p:cNvSpPr/>
          <p:nvPr/>
        </p:nvSpPr>
        <p:spPr>
          <a:xfrm>
            <a:off x="5220072" y="2132856"/>
            <a:ext cx="2664296" cy="432048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Healthy seedlings</a:t>
            </a:r>
            <a:endParaRPr lang="en-US" dirty="0"/>
          </a:p>
        </p:txBody>
      </p:sp>
      <p:sp>
        <p:nvSpPr>
          <p:cNvPr id="26" name="Oval 25"/>
          <p:cNvSpPr/>
          <p:nvPr/>
        </p:nvSpPr>
        <p:spPr>
          <a:xfrm>
            <a:off x="5220072" y="2492896"/>
            <a:ext cx="2664296" cy="432048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GAP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8975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7378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 idx="4294967295"/>
          </p:nvPr>
        </p:nvSpPr>
        <p:spPr>
          <a:xfrm>
            <a:off x="428625" y="1273895"/>
            <a:ext cx="7786688" cy="642937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en-US" sz="3200" b="1" dirty="0" smtClean="0">
                <a:solidFill>
                  <a:schemeClr val="tx1"/>
                </a:solidFill>
                <a:latin typeface="+mn-lt"/>
              </a:rPr>
              <a:t>I.	Summary </a:t>
            </a:r>
            <a:r>
              <a:rPr lang="en-US" sz="3200" b="1" dirty="0">
                <a:solidFill>
                  <a:schemeClr val="tx1"/>
                </a:solidFill>
                <a:latin typeface="+mn-lt"/>
              </a:rPr>
              <a:t>of key activities</a:t>
            </a:r>
            <a:endParaRPr lang="en-US" sz="3200" b="1" dirty="0" smtClean="0">
              <a:solidFill>
                <a:schemeClr val="tx1"/>
              </a:solidFill>
              <a:latin typeface="+mn-lt"/>
            </a:endParaRP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690195338"/>
              </p:ext>
            </p:extLst>
          </p:nvPr>
        </p:nvGraphicFramePr>
        <p:xfrm>
          <a:off x="107503" y="1916832"/>
          <a:ext cx="8928993" cy="48517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6145"/>
                <a:gridCol w="1368152"/>
                <a:gridCol w="6264696"/>
              </a:tblGrid>
              <a:tr h="460217"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latin typeface="+mn-lt"/>
                        </a:rPr>
                        <a:t>Region</a:t>
                      </a:r>
                      <a:endParaRPr lang="en-US" sz="1800" dirty="0">
                        <a:latin typeface="+mn-lt"/>
                      </a:endParaRPr>
                    </a:p>
                  </a:txBody>
                  <a:tcPr marL="91439" marR="91439" marT="45707" marB="45707" anchor="ctr"/>
                </a:tc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latin typeface="+mn-lt"/>
                        </a:rPr>
                        <a:t>District</a:t>
                      </a:r>
                      <a:endParaRPr lang="en-US" sz="1800" dirty="0">
                        <a:latin typeface="+mn-lt"/>
                      </a:endParaRPr>
                    </a:p>
                  </a:txBody>
                  <a:tcPr marL="91439" marR="91439" marT="45707" marB="45707" anchor="ctr"/>
                </a:tc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latin typeface="+mn-lt"/>
                        </a:rPr>
                        <a:t>Key activities</a:t>
                      </a:r>
                      <a:endParaRPr lang="en-US" sz="1800" dirty="0">
                        <a:latin typeface="+mn-lt"/>
                      </a:endParaRPr>
                    </a:p>
                  </a:txBody>
                  <a:tcPr marL="91439" marR="91439" marT="45707" marB="45707" anchor="ctr"/>
                </a:tc>
              </a:tr>
              <a:tr h="1435847">
                <a:tc>
                  <a:txBody>
                    <a:bodyPr/>
                    <a:lstStyle/>
                    <a:p>
                      <a:r>
                        <a:rPr lang="en-US" sz="1800" b="1" dirty="0" err="1" smtClean="0">
                          <a:latin typeface="+mn-lt"/>
                        </a:rPr>
                        <a:t>Manyara</a:t>
                      </a:r>
                      <a:r>
                        <a:rPr lang="en-US" sz="1800" b="1" dirty="0" smtClean="0">
                          <a:latin typeface="+mn-lt"/>
                        </a:rPr>
                        <a:t> and Dodoma</a:t>
                      </a:r>
                      <a:endParaRPr lang="en-US" sz="1800" b="1" dirty="0">
                        <a:latin typeface="+mn-lt"/>
                      </a:endParaRPr>
                    </a:p>
                  </a:txBody>
                  <a:tcPr marL="91439" marR="91439" marT="45707" marB="45707"/>
                </a:tc>
                <a:tc>
                  <a:txBody>
                    <a:bodyPr/>
                    <a:lstStyle/>
                    <a:p>
                      <a:r>
                        <a:rPr lang="en-US" sz="1800" b="1" dirty="0" err="1" smtClean="0">
                          <a:latin typeface="+mn-lt"/>
                        </a:rPr>
                        <a:t>Babati</a:t>
                      </a:r>
                      <a:r>
                        <a:rPr lang="en-US" sz="1800" b="1" dirty="0" smtClean="0">
                          <a:latin typeface="+mn-lt"/>
                        </a:rPr>
                        <a:t>, </a:t>
                      </a:r>
                      <a:r>
                        <a:rPr lang="en-US" sz="1800" b="1" dirty="0" err="1" smtClean="0">
                          <a:latin typeface="+mn-lt"/>
                        </a:rPr>
                        <a:t>Kiteto</a:t>
                      </a:r>
                      <a:r>
                        <a:rPr lang="en-US" sz="1800" b="1" dirty="0" smtClean="0">
                          <a:latin typeface="+mn-lt"/>
                        </a:rPr>
                        <a:t>, </a:t>
                      </a:r>
                      <a:r>
                        <a:rPr lang="en-US" sz="1800" b="1" dirty="0" err="1" smtClean="0">
                          <a:latin typeface="+mn-lt"/>
                        </a:rPr>
                        <a:t>Kongwa</a:t>
                      </a:r>
                      <a:r>
                        <a:rPr lang="en-US" sz="1800" b="1" dirty="0" smtClean="0">
                          <a:latin typeface="+mn-lt"/>
                        </a:rPr>
                        <a:t> </a:t>
                      </a:r>
                      <a:endParaRPr lang="en-US" sz="1800" b="1" dirty="0">
                        <a:latin typeface="+mn-lt"/>
                      </a:endParaRPr>
                    </a:p>
                  </a:txBody>
                  <a:tcPr marL="91439" marR="91439" marT="45707" marB="45707"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 dirty="0" smtClean="0">
                          <a:latin typeface="+mn-lt"/>
                        </a:rPr>
                        <a:t>9 pilot villages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 dirty="0" smtClean="0">
                          <a:latin typeface="+mn-lt"/>
                        </a:rPr>
                        <a:t>Completed season</a:t>
                      </a:r>
                      <a:r>
                        <a:rPr lang="en-US" sz="1800" baseline="0" dirty="0" smtClean="0">
                          <a:latin typeface="+mn-lt"/>
                        </a:rPr>
                        <a:t> long training in 9 villages in 2015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 baseline="0" dirty="0" smtClean="0">
                          <a:latin typeface="+mn-lt"/>
                        </a:rPr>
                        <a:t>Will complete seed multiplication training cycle in 6 villages in July 2016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 baseline="0" dirty="0" smtClean="0">
                          <a:latin typeface="+mn-lt"/>
                        </a:rPr>
                        <a:t>Market access training and facilitation in 1 pilot villages</a:t>
                      </a:r>
                      <a:endParaRPr lang="en-US" sz="1800" dirty="0">
                        <a:latin typeface="+mn-lt"/>
                      </a:endParaRPr>
                    </a:p>
                  </a:txBody>
                  <a:tcPr marL="91439" marR="91439" marT="45707" marB="45707"/>
                </a:tc>
              </a:tr>
              <a:tr h="1572621">
                <a:tc>
                  <a:txBody>
                    <a:bodyPr/>
                    <a:lstStyle/>
                    <a:p>
                      <a:r>
                        <a:rPr lang="en-US" sz="1800" b="1" dirty="0" err="1" smtClean="0">
                          <a:latin typeface="+mn-lt"/>
                        </a:rPr>
                        <a:t>Morogoro</a:t>
                      </a:r>
                      <a:endParaRPr lang="en-US" sz="1800" b="1" dirty="0">
                        <a:latin typeface="+mn-lt"/>
                      </a:endParaRPr>
                    </a:p>
                  </a:txBody>
                  <a:tcPr marL="91439" marR="91439" marT="45707" marB="45707"/>
                </a:tc>
                <a:tc>
                  <a:txBody>
                    <a:bodyPr/>
                    <a:lstStyle/>
                    <a:p>
                      <a:r>
                        <a:rPr lang="en-US" sz="1800" b="1" dirty="0" err="1" smtClean="0">
                          <a:latin typeface="+mn-lt"/>
                        </a:rPr>
                        <a:t>Kilombero</a:t>
                      </a:r>
                      <a:endParaRPr lang="en-US" sz="1800" b="1" dirty="0">
                        <a:latin typeface="+mn-lt"/>
                      </a:endParaRPr>
                    </a:p>
                  </a:txBody>
                  <a:tcPr marL="91439" marR="91439" marT="45707" marB="45707"/>
                </a:tc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 + 6 pilot villages (3 + 6 demonstration plots)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Completed season long training in 3 pilot villages, including training of 21 CRS field agents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Started a new season long training cycle in 6 pilot villages in collaboration with</a:t>
                      </a:r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CRS</a:t>
                      </a:r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9" marR="91439" marT="45707" marB="45707"/>
                </a:tc>
              </a:tr>
              <a:tr h="1355850"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latin typeface="+mn-lt"/>
                        </a:rPr>
                        <a:t>Iringa</a:t>
                      </a:r>
                      <a:endParaRPr lang="en-US" sz="1800" b="1" dirty="0">
                        <a:latin typeface="+mn-lt"/>
                      </a:endParaRPr>
                    </a:p>
                  </a:txBody>
                  <a:tcPr marL="91439" marR="91439" marT="45707" marB="45707"/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latin typeface="+mn-lt"/>
                        </a:rPr>
                        <a:t>Iringa rural and </a:t>
                      </a:r>
                      <a:r>
                        <a:rPr lang="en-US" sz="1800" b="1" dirty="0" err="1" smtClean="0">
                          <a:latin typeface="+mn-lt"/>
                        </a:rPr>
                        <a:t>Kilolo</a:t>
                      </a:r>
                      <a:endParaRPr lang="en-US" sz="1800" b="1" dirty="0">
                        <a:latin typeface="+mn-lt"/>
                      </a:endParaRPr>
                    </a:p>
                  </a:txBody>
                  <a:tcPr marL="91439" marR="91439" marT="45707" marB="45707"/>
                </a:tc>
                <a:tc>
                  <a:txBody>
                    <a:bodyPr/>
                    <a:lstStyle/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 pilot villages (7+1 demonstration plots)</a:t>
                      </a:r>
                    </a:p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Will complete season long training sessions</a:t>
                      </a:r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in August – established 9 nurseries in May and 7 demonstration plots in June – renewed 1 nursery</a:t>
                      </a:r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9" marR="91439" marT="45707" marB="45707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6921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4528787"/>
              </p:ext>
            </p:extLst>
          </p:nvPr>
        </p:nvGraphicFramePr>
        <p:xfrm>
          <a:off x="0" y="980727"/>
          <a:ext cx="9143998" cy="587727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19672"/>
                <a:gridCol w="648072"/>
                <a:gridCol w="720080"/>
                <a:gridCol w="864096"/>
                <a:gridCol w="720080"/>
                <a:gridCol w="720080"/>
                <a:gridCol w="648072"/>
                <a:gridCol w="648072"/>
                <a:gridCol w="648072"/>
                <a:gridCol w="648072"/>
                <a:gridCol w="648072"/>
                <a:gridCol w="611558"/>
              </a:tblGrid>
              <a:tr h="65776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INDICATOR</a:t>
                      </a:r>
                      <a:endParaRPr lang="de-DE" sz="16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FY TARGET</a:t>
                      </a:r>
                      <a:endParaRPr lang="de-DE" sz="18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FY </a:t>
                      </a:r>
                      <a:r>
                        <a:rPr lang="en-US" sz="1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ACHIEVE-MENT</a:t>
                      </a:r>
                      <a:endParaRPr lang="de-DE" sz="18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 FY </a:t>
                      </a:r>
                      <a:r>
                        <a:rPr lang="en-US" sz="1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ACHIEVE-MENT</a:t>
                      </a:r>
                      <a:endParaRPr lang="de-DE" sz="18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 FEMALE</a:t>
                      </a:r>
                      <a:endParaRPr lang="de-DE" sz="18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 MALE</a:t>
                      </a:r>
                      <a:endParaRPr lang="de-DE" sz="18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de-DE" sz="1200" b="1" kern="1200" dirty="0" smtClean="0">
                          <a:solidFill>
                            <a:schemeClr val="lt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Babati</a:t>
                      </a:r>
                      <a:endParaRPr kumimoji="0" lang="de-DE" sz="1200" b="1" kern="1200" dirty="0">
                        <a:solidFill>
                          <a:schemeClr val="lt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de-DE" sz="1200" b="1" kern="1200" dirty="0" err="1" smtClean="0">
                          <a:solidFill>
                            <a:schemeClr val="lt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Kiteto</a:t>
                      </a:r>
                      <a:endParaRPr kumimoji="0" lang="de-DE" sz="1200" b="1" kern="1200" dirty="0">
                        <a:solidFill>
                          <a:schemeClr val="lt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de-DE" sz="1200" b="1" kern="1200" dirty="0" smtClean="0">
                          <a:solidFill>
                            <a:schemeClr val="lt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Kong-wa</a:t>
                      </a:r>
                      <a:endParaRPr kumimoji="0" lang="de-DE" sz="1200" b="1" kern="1200" dirty="0">
                        <a:solidFill>
                          <a:schemeClr val="lt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de-DE" sz="1200" b="1" kern="1200" dirty="0" smtClean="0">
                          <a:solidFill>
                            <a:schemeClr val="lt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Kilom-bero</a:t>
                      </a:r>
                      <a:endParaRPr kumimoji="0" lang="de-DE" sz="1200" b="1" kern="1200" dirty="0">
                        <a:solidFill>
                          <a:schemeClr val="lt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de-DE" sz="1200" b="1" kern="1200" dirty="0" smtClean="0">
                          <a:solidFill>
                            <a:schemeClr val="lt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Iringa rural</a:t>
                      </a:r>
                      <a:endParaRPr kumimoji="0" lang="de-DE" sz="1200" b="1" kern="1200" dirty="0">
                        <a:solidFill>
                          <a:schemeClr val="lt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de-DE" sz="1200" b="1" kern="1200" dirty="0" smtClean="0">
                          <a:solidFill>
                            <a:schemeClr val="lt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Kilolo</a:t>
                      </a:r>
                      <a:endParaRPr kumimoji="0" lang="de-DE" sz="1200" b="1" kern="1200" dirty="0">
                        <a:solidFill>
                          <a:schemeClr val="lt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97447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No. </a:t>
                      </a: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of farmers </a:t>
                      </a:r>
                      <a:r>
                        <a:rPr lang="en-US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who </a:t>
                      </a: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have applied new technologies or management </a:t>
                      </a:r>
                      <a:r>
                        <a:rPr lang="en-US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practices</a:t>
                      </a:r>
                      <a:endParaRPr lang="de-DE" sz="18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800</a:t>
                      </a:r>
                      <a:endParaRPr lang="de-DE" sz="14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611</a:t>
                      </a:r>
                      <a:endParaRPr lang="de-DE" sz="14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14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76.4%</a:t>
                      </a:r>
                      <a:endParaRPr lang="de-DE" sz="14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56.2%</a:t>
                      </a:r>
                      <a:endParaRPr lang="en-US" sz="1400" dirty="0">
                        <a:effectLst/>
                        <a:latin typeface="+mn-lt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43.8%</a:t>
                      </a:r>
                      <a:endParaRPr lang="en-US" sz="1400" dirty="0">
                        <a:effectLst/>
                        <a:latin typeface="+mn-lt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de-DE" sz="1400" b="1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</a:t>
                      </a:r>
                      <a:endParaRPr kumimoji="0" lang="de-DE" sz="1400" b="1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de-DE" sz="1400" b="1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36</a:t>
                      </a:r>
                      <a:endParaRPr kumimoji="0" lang="de-DE" sz="1400" b="1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de-DE" sz="1400" b="1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30</a:t>
                      </a:r>
                      <a:endParaRPr kumimoji="0" lang="de-DE" sz="1400" b="1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de-DE" sz="1400" b="1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382</a:t>
                      </a:r>
                      <a:endParaRPr kumimoji="0" lang="de-DE" sz="1400" b="1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de-DE" sz="1400" b="1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66</a:t>
                      </a:r>
                      <a:endParaRPr kumimoji="0" lang="de-DE" sz="1400" b="1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de-DE" sz="1400" b="1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90</a:t>
                      </a:r>
                      <a:endParaRPr kumimoji="0" lang="de-DE" sz="1400" b="1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1322611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No. </a:t>
                      </a: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of individuals who have received USG supported short-term agricultural sector productivity or food security training</a:t>
                      </a:r>
                      <a:endParaRPr lang="de-DE" sz="18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134.5%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56.1%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43.9%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de-DE" sz="1400" b="1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  <a:endParaRPr kumimoji="0" lang="de-DE" sz="1400" b="1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de-DE" sz="1400" b="1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  <a:endParaRPr kumimoji="0" lang="de-DE" sz="1400" b="1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de-DE" sz="1400" b="1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  <a:endParaRPr kumimoji="0" lang="de-DE" sz="1400" b="1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de-DE" sz="1400" b="1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382</a:t>
                      </a:r>
                      <a:endParaRPr kumimoji="0" lang="de-DE" sz="1400" b="1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de-DE" sz="1400" b="1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66</a:t>
                      </a:r>
                      <a:endParaRPr kumimoji="0" lang="de-DE" sz="1400" b="1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de-DE" sz="1400" b="1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90</a:t>
                      </a:r>
                      <a:endParaRPr kumimoji="0" lang="de-DE" sz="1400" b="1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91373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No. </a:t>
                      </a: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of </a:t>
                      </a:r>
                      <a:r>
                        <a:rPr lang="en-US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community-based </a:t>
                      </a: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organizations (CBOs) receiving USG assistance  </a:t>
                      </a:r>
                      <a:endParaRPr lang="de-DE" sz="18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</a:t>
                      </a:r>
                      <a:endParaRPr lang="en-US" sz="14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 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153.8%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b="1" dirty="0" smtClean="0">
                          <a:effectLst/>
                          <a:latin typeface="+mn-lt"/>
                          <a:ea typeface="Calibri"/>
                          <a:cs typeface="Arial" panose="020B0604020202020204" pitchFamily="34" charset="0"/>
                        </a:rPr>
                        <a:t>-</a:t>
                      </a:r>
                      <a:endParaRPr lang="de-DE" sz="1400" b="1" dirty="0">
                        <a:effectLst/>
                        <a:latin typeface="+mn-lt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b="1" dirty="0" smtClean="0">
                          <a:effectLst/>
                          <a:latin typeface="+mn-lt"/>
                          <a:ea typeface="Calibri"/>
                          <a:cs typeface="Arial" panose="020B0604020202020204" pitchFamily="34" charset="0"/>
                        </a:rPr>
                        <a:t>-</a:t>
                      </a:r>
                      <a:endParaRPr lang="de-DE" sz="1400" b="1" dirty="0">
                        <a:effectLst/>
                        <a:latin typeface="+mn-lt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de-DE" sz="1400" b="1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  <a:endParaRPr kumimoji="0" lang="de-DE" sz="1400" b="1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de-DE" sz="1400" b="1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  <a:endParaRPr kumimoji="0" lang="de-DE" sz="1400" b="1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de-DE" sz="1400" b="1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  <a:endParaRPr kumimoji="0" lang="de-DE" sz="1400" b="1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de-DE" sz="1400" b="1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  <a:endParaRPr kumimoji="0" lang="de-DE" sz="1400" b="1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de-DE" sz="1400" b="1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  <a:endParaRPr kumimoji="0" lang="de-DE" sz="1400" b="1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de-DE" sz="1400" b="1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  <a:endParaRPr kumimoji="0" lang="de-DE" sz="1400" b="1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961911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No. </a:t>
                      </a: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of rural households benefiting directly from USG interventions</a:t>
                      </a:r>
                      <a:endParaRPr lang="de-DE" sz="18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300</a:t>
                      </a:r>
                      <a:endParaRPr lang="en-US" sz="14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1,056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sz="14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352.0%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+mn-lt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n.a.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+mn-lt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n.a</a:t>
                      </a:r>
                      <a:r>
                        <a:rPr lang="en-US" sz="1400" dirty="0">
                          <a:effectLst/>
                          <a:latin typeface="+mn-lt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de-DE" sz="1400" b="1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  <a:endParaRPr kumimoji="0" lang="de-DE" sz="1400" b="1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de-DE" sz="1400" b="1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  <a:endParaRPr kumimoji="0" lang="de-DE" sz="1400" b="1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de-DE" sz="1400" b="1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  <a:endParaRPr kumimoji="0" lang="de-DE" sz="1400" b="1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de-DE" sz="1400" b="1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514</a:t>
                      </a:r>
                      <a:endParaRPr kumimoji="0" lang="de-DE" sz="1400" b="1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de-DE" sz="1400" b="1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311</a:t>
                      </a:r>
                      <a:endParaRPr kumimoji="0" lang="de-DE" sz="1400" b="1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de-DE" sz="1400" b="1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231</a:t>
                      </a:r>
                      <a:endParaRPr kumimoji="0" lang="de-DE" sz="1400" b="1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104677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No. </a:t>
                      </a: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of beneficiaries with home gardens </a:t>
                      </a:r>
                      <a:r>
                        <a:rPr lang="en-US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as </a:t>
                      </a: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proxy for access to nutritious foods and income</a:t>
                      </a:r>
                      <a:endParaRPr lang="de-DE" sz="18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200</a:t>
                      </a:r>
                      <a:endParaRPr lang="en-US" sz="14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538 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269.0%</a:t>
                      </a:r>
                      <a:endParaRPr lang="en-US" sz="14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+mn-lt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56.1%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43.9%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de-DE" sz="1400" b="1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  <a:endParaRPr kumimoji="0" lang="de-DE" sz="1400" b="1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de-DE" sz="1400" b="1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  <a:endParaRPr kumimoji="0" lang="de-DE" sz="1400" b="1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de-DE" sz="1400" b="1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  <a:endParaRPr kumimoji="0" lang="de-DE" sz="1400" b="1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de-DE" sz="1400" b="1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382</a:t>
                      </a:r>
                      <a:endParaRPr kumimoji="0" lang="de-DE" sz="1400" b="1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de-DE" sz="1400" b="1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66</a:t>
                      </a:r>
                      <a:endParaRPr kumimoji="0" lang="de-DE" sz="1400" b="1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de-DE" sz="1400" b="1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90</a:t>
                      </a:r>
                      <a:endParaRPr kumimoji="0" lang="de-DE" sz="1400" b="1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5" name="Title 1"/>
          <p:cNvSpPr txBox="1">
            <a:spLocks/>
          </p:cNvSpPr>
          <p:nvPr/>
        </p:nvSpPr>
        <p:spPr>
          <a:xfrm>
            <a:off x="395288" y="188640"/>
            <a:ext cx="8177212" cy="504056"/>
          </a:xfrm>
          <a:prstGeom prst="rect">
            <a:avLst/>
          </a:prstGeom>
          <a:solidFill>
            <a:schemeClr val="bg1">
              <a:alpha val="68000"/>
            </a:schemeClr>
          </a:solidFill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600" kern="1200" spc="-100">
                <a:solidFill>
                  <a:schemeClr val="tx2"/>
                </a:solidFill>
                <a:latin typeface="Arial" charset="0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Calibri" pitchFamily="34" charset="0"/>
              </a:defRPr>
            </a:lvl9pPr>
          </a:lstStyle>
          <a:p>
            <a:pPr algn="ctr" eaLnBrk="1" hangingPunct="1">
              <a:defRPr/>
            </a:pPr>
            <a:r>
              <a:rPr lang="en-GB" sz="2800" b="1" dirty="0" smtClean="0">
                <a:solidFill>
                  <a:schemeClr val="tx1"/>
                </a:solidFill>
                <a:latin typeface="+mn-lt"/>
              </a:rPr>
              <a:t>II. Reaching targets</a:t>
            </a:r>
            <a:endParaRPr lang="en-GB" sz="2800" dirty="0" smtClean="0">
              <a:solidFill>
                <a:schemeClr val="tx1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Content Placeholder 2"/>
          <p:cNvSpPr>
            <a:spLocks noGrp="1"/>
          </p:cNvSpPr>
          <p:nvPr>
            <p:ph idx="4294967295"/>
          </p:nvPr>
        </p:nvSpPr>
        <p:spPr bwMode="auto">
          <a:xfrm>
            <a:off x="251520" y="1988840"/>
            <a:ext cx="8784976" cy="4869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altLang="en-US" sz="2800" dirty="0" smtClean="0">
                <a:latin typeface="Calibri" panose="020F0502020204030204" pitchFamily="34" charset="0"/>
              </a:rPr>
              <a:t>Started </a:t>
            </a:r>
            <a:r>
              <a:rPr lang="en-US" altLang="en-US" sz="2800" dirty="0">
                <a:latin typeface="Calibri" panose="020F0502020204030204" pitchFamily="34" charset="0"/>
              </a:rPr>
              <a:t>with 9 villages, now active in 23 villages</a:t>
            </a:r>
          </a:p>
          <a:p>
            <a:pPr>
              <a:spcBef>
                <a:spcPts val="0"/>
              </a:spcBef>
            </a:pPr>
            <a:r>
              <a:rPr lang="en-US" altLang="en-US" sz="2800" dirty="0" smtClean="0">
                <a:latin typeface="Calibri" panose="020F0502020204030204" pitchFamily="34" charset="0"/>
              </a:rPr>
              <a:t>We </a:t>
            </a:r>
            <a:r>
              <a:rPr lang="en-US" altLang="en-US" sz="2800" b="1" dirty="0" smtClean="0">
                <a:latin typeface="Calibri" panose="020F0502020204030204" pitchFamily="34" charset="0"/>
              </a:rPr>
              <a:t>trained 538 farmers </a:t>
            </a:r>
            <a:r>
              <a:rPr lang="en-US" altLang="en-US" sz="2800" dirty="0" smtClean="0">
                <a:latin typeface="Calibri" panose="020F0502020204030204" pitchFamily="34" charset="0"/>
              </a:rPr>
              <a:t>in 2015/16 </a:t>
            </a:r>
            <a:r>
              <a:rPr lang="en-US" altLang="en-US" sz="2800" i="1" dirty="0" smtClean="0">
                <a:solidFill>
                  <a:srgbClr val="FF0000"/>
                </a:solidFill>
                <a:latin typeface="Calibri" panose="020F0502020204030204" pitchFamily="34" charset="0"/>
              </a:rPr>
              <a:t>(149 in 2014/15)</a:t>
            </a:r>
            <a:r>
              <a:rPr lang="en-US" altLang="en-US" sz="2800" dirty="0" smtClean="0">
                <a:latin typeface="Calibri" panose="020F0502020204030204" pitchFamily="34" charset="0"/>
              </a:rPr>
              <a:t> using the season long vegetable production training</a:t>
            </a:r>
          </a:p>
          <a:p>
            <a:pPr>
              <a:spcBef>
                <a:spcPts val="0"/>
              </a:spcBef>
            </a:pPr>
            <a:r>
              <a:rPr lang="en-US" altLang="en-US" sz="2800" b="1" dirty="0" smtClean="0">
                <a:latin typeface="Calibri" panose="020F0502020204030204" pitchFamily="34" charset="0"/>
              </a:rPr>
              <a:t>Trained</a:t>
            </a:r>
            <a:r>
              <a:rPr lang="en-US" altLang="en-US" sz="2800" dirty="0" smtClean="0">
                <a:latin typeface="Calibri" panose="020F0502020204030204" pitchFamily="34" charset="0"/>
              </a:rPr>
              <a:t> </a:t>
            </a:r>
            <a:r>
              <a:rPr lang="en-US" altLang="en-US" sz="2800" b="1" dirty="0" smtClean="0">
                <a:latin typeface="Calibri" panose="020F0502020204030204" pitchFamily="34" charset="0"/>
              </a:rPr>
              <a:t>73 farmers </a:t>
            </a:r>
            <a:r>
              <a:rPr lang="en-US" altLang="en-US" sz="2800" dirty="0" smtClean="0">
                <a:latin typeface="Calibri" panose="020F0502020204030204" pitchFamily="34" charset="0"/>
              </a:rPr>
              <a:t>in seed multiplication</a:t>
            </a:r>
          </a:p>
          <a:p>
            <a:pPr>
              <a:spcBef>
                <a:spcPts val="0"/>
              </a:spcBef>
            </a:pPr>
            <a:r>
              <a:rPr lang="en-US" altLang="en-US" sz="2800" dirty="0" smtClean="0">
                <a:latin typeface="Calibri" panose="020F0502020204030204" pitchFamily="34" charset="0"/>
              </a:rPr>
              <a:t>Distributed </a:t>
            </a:r>
            <a:r>
              <a:rPr lang="en-US" altLang="en-US" sz="2800" b="1" dirty="0" smtClean="0">
                <a:latin typeface="Calibri" panose="020F0502020204030204" pitchFamily="34" charset="0"/>
              </a:rPr>
              <a:t>1,056 seed kits </a:t>
            </a:r>
            <a:r>
              <a:rPr lang="en-US" altLang="en-US" sz="2800" dirty="0" smtClean="0">
                <a:latin typeface="Calibri" panose="020F0502020204030204" pitchFamily="34" charset="0"/>
              </a:rPr>
              <a:t>in 2015/16 </a:t>
            </a:r>
            <a:r>
              <a:rPr lang="en-US" altLang="en-US" sz="2800" i="1" dirty="0" smtClean="0">
                <a:solidFill>
                  <a:srgbClr val="FF0000"/>
                </a:solidFill>
                <a:latin typeface="Calibri" panose="020F0502020204030204" pitchFamily="34" charset="0"/>
              </a:rPr>
              <a:t>(797 in 2014/15)</a:t>
            </a:r>
          </a:p>
          <a:p>
            <a:pPr>
              <a:spcBef>
                <a:spcPts val="0"/>
              </a:spcBef>
            </a:pPr>
            <a:r>
              <a:rPr lang="en-US" altLang="en-US" sz="2800" dirty="0" smtClean="0">
                <a:latin typeface="Calibri" panose="020F0502020204030204" pitchFamily="34" charset="0"/>
              </a:rPr>
              <a:t>Introduced agribusiness and record-keeping training </a:t>
            </a:r>
            <a:r>
              <a:rPr lang="en-US" altLang="en-US" sz="2800" dirty="0" smtClean="0">
                <a:latin typeface="Calibri" panose="020F0502020204030204" pitchFamily="34" charset="0"/>
                <a:sym typeface="Wingdings" panose="05000000000000000000" pitchFamily="2" charset="2"/>
              </a:rPr>
              <a:t></a:t>
            </a:r>
            <a:r>
              <a:rPr lang="en-US" altLang="en-US" sz="2800" dirty="0" smtClean="0">
                <a:latin typeface="Calibri" panose="020F0502020204030204" pitchFamily="34" charset="0"/>
              </a:rPr>
              <a:t> determine the most profitable crops/M&amp;E</a:t>
            </a:r>
            <a:endParaRPr lang="en-GB" altLang="en-US" sz="2800" dirty="0">
              <a:latin typeface="Cambria" panose="02040503050406030204" pitchFamily="18" charset="0"/>
            </a:endParaRPr>
          </a:p>
          <a:p>
            <a:pPr>
              <a:spcBef>
                <a:spcPts val="0"/>
              </a:spcBef>
            </a:pPr>
            <a:r>
              <a:rPr lang="en-GB" altLang="en-US" sz="2800" dirty="0">
                <a:latin typeface="Calibri" panose="020F0502020204030204" pitchFamily="34" charset="0"/>
              </a:rPr>
              <a:t>access </a:t>
            </a:r>
            <a:r>
              <a:rPr lang="en-GB" altLang="en-US" sz="2800" dirty="0" smtClean="0">
                <a:latin typeface="Calibri" panose="020F0502020204030204" pitchFamily="34" charset="0"/>
              </a:rPr>
              <a:t>to market training in one pilot village (</a:t>
            </a:r>
            <a:r>
              <a:rPr lang="en-GB" altLang="en-US" sz="2800" dirty="0" err="1" smtClean="0">
                <a:latin typeface="Calibri" panose="020F0502020204030204" pitchFamily="34" charset="0"/>
              </a:rPr>
              <a:t>Endodosh</a:t>
            </a:r>
            <a:r>
              <a:rPr lang="en-GB" altLang="en-US" sz="2800" dirty="0" smtClean="0">
                <a:latin typeface="Calibri" panose="020F0502020204030204" pitchFamily="34" charset="0"/>
              </a:rPr>
              <a:t>)</a:t>
            </a:r>
          </a:p>
          <a:p>
            <a:pPr>
              <a:spcBef>
                <a:spcPts val="0"/>
              </a:spcBef>
            </a:pPr>
            <a:endParaRPr lang="en-US" altLang="en-US" sz="2800" dirty="0">
              <a:latin typeface="Calibri" panose="020F0502020204030204" pitchFamily="34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51520" y="1273895"/>
            <a:ext cx="8640960" cy="642937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600" kern="1200" spc="-100">
                <a:solidFill>
                  <a:schemeClr val="tx2"/>
                </a:solidFill>
                <a:latin typeface="Arial" charset="0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Calibri" pitchFamily="34" charset="0"/>
              </a:defRPr>
            </a:lvl9pPr>
          </a:lstStyle>
          <a:p>
            <a:pPr algn="ctr">
              <a:defRPr/>
            </a:pPr>
            <a:r>
              <a:rPr lang="en-US" sz="3200" b="1" dirty="0" smtClean="0">
                <a:solidFill>
                  <a:schemeClr val="tx1"/>
                </a:solidFill>
                <a:latin typeface="+mn-lt"/>
              </a:rPr>
              <a:t>III.	Key results – preliminary achievements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233" y="5517232"/>
            <a:ext cx="1960511" cy="130700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5" y="5517232"/>
            <a:ext cx="1953242" cy="130216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9000" y="5517233"/>
            <a:ext cx="1953240" cy="130216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5528" y="5517232"/>
            <a:ext cx="1864944" cy="1320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242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Content Placeholder 2"/>
          <p:cNvSpPr>
            <a:spLocks noGrp="1"/>
          </p:cNvSpPr>
          <p:nvPr>
            <p:ph idx="4294967295"/>
          </p:nvPr>
        </p:nvSpPr>
        <p:spPr bwMode="auto">
          <a:xfrm>
            <a:off x="251520" y="1988840"/>
            <a:ext cx="8784976" cy="4869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altLang="en-US" sz="2800" dirty="0" smtClean="0">
                <a:latin typeface="Calibri" panose="020F0502020204030204" pitchFamily="34" charset="0"/>
              </a:rPr>
              <a:t>Most important partners in all pilot villages: public extension service (trained 25 village extension officers)</a:t>
            </a:r>
          </a:p>
          <a:p>
            <a:pPr>
              <a:spcBef>
                <a:spcPts val="0"/>
              </a:spcBef>
            </a:pPr>
            <a:r>
              <a:rPr lang="en-US" altLang="en-US" sz="2800" dirty="0" smtClean="0">
                <a:latin typeface="Calibri" panose="020F0502020204030204" pitchFamily="34" charset="0"/>
              </a:rPr>
              <a:t>CRS: trained 21 CRS field agents, conducted training in 6 CRS pilot villages, will expand collaboration in Mbeya</a:t>
            </a:r>
          </a:p>
          <a:p>
            <a:pPr>
              <a:spcBef>
                <a:spcPts val="0"/>
              </a:spcBef>
            </a:pPr>
            <a:r>
              <a:rPr lang="en-US" altLang="en-US" sz="2800" dirty="0" smtClean="0">
                <a:latin typeface="Calibri" panose="020F0502020204030204" pitchFamily="34" charset="0"/>
              </a:rPr>
              <a:t>Private seed companies: </a:t>
            </a:r>
            <a:r>
              <a:rPr lang="en-US" altLang="en-US" sz="2800" dirty="0" err="1" smtClean="0">
                <a:latin typeface="Calibri" panose="020F0502020204030204" pitchFamily="34" charset="0"/>
              </a:rPr>
              <a:t>MeruAgroTech</a:t>
            </a:r>
            <a:r>
              <a:rPr lang="en-US" altLang="en-US" sz="2800" dirty="0" smtClean="0">
                <a:latin typeface="Calibri" panose="020F0502020204030204" pitchFamily="34" charset="0"/>
              </a:rPr>
              <a:t>, Alfa seed</a:t>
            </a:r>
          </a:p>
          <a:p>
            <a:pPr>
              <a:spcBef>
                <a:spcPts val="0"/>
              </a:spcBef>
            </a:pPr>
            <a:r>
              <a:rPr lang="en-US" altLang="en-US" sz="2800" dirty="0" smtClean="0">
                <a:latin typeface="Calibri" panose="020F0502020204030204" pitchFamily="34" charset="0"/>
              </a:rPr>
              <a:t>A to Z: Testing small-scale </a:t>
            </a:r>
            <a:r>
              <a:rPr lang="en-US" altLang="en-US" sz="2800" dirty="0" err="1" smtClean="0">
                <a:latin typeface="Calibri" panose="020F0502020204030204" pitchFamily="34" charset="0"/>
              </a:rPr>
              <a:t>nethouse</a:t>
            </a:r>
            <a:r>
              <a:rPr lang="en-US" altLang="en-US" sz="2800" dirty="0" smtClean="0">
                <a:latin typeface="Calibri" panose="020F0502020204030204" pitchFamily="34" charset="0"/>
              </a:rPr>
              <a:t> for scaling out</a:t>
            </a:r>
          </a:p>
          <a:p>
            <a:pPr>
              <a:spcBef>
                <a:spcPts val="0"/>
              </a:spcBef>
            </a:pPr>
            <a:r>
              <a:rPr lang="en-US" altLang="en-US" sz="2800" dirty="0" smtClean="0">
                <a:latin typeface="Calibri" panose="020F0502020204030204" pitchFamily="34" charset="0"/>
              </a:rPr>
              <a:t>Existing training groups in villages</a:t>
            </a:r>
            <a:endParaRPr lang="en-US" altLang="en-US" sz="2800" dirty="0">
              <a:latin typeface="Calibri" panose="020F0502020204030204" pitchFamily="34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51520" y="1273895"/>
            <a:ext cx="8640960" cy="642937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600" kern="1200" spc="-100">
                <a:solidFill>
                  <a:schemeClr val="tx2"/>
                </a:solidFill>
                <a:latin typeface="Arial" charset="0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Calibri" pitchFamily="34" charset="0"/>
              </a:defRPr>
            </a:lvl9pPr>
          </a:lstStyle>
          <a:p>
            <a:pPr algn="ctr">
              <a:defRPr/>
            </a:pPr>
            <a:r>
              <a:rPr lang="en-US" sz="3200" b="1" dirty="0" smtClean="0">
                <a:solidFill>
                  <a:schemeClr val="tx1"/>
                </a:solidFill>
                <a:latin typeface="+mn-lt"/>
              </a:rPr>
              <a:t>IV.	Partners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5229200"/>
            <a:ext cx="2112235" cy="158417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5763" y="5229201"/>
            <a:ext cx="2112234" cy="158417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8011" y="5229201"/>
            <a:ext cx="2112233" cy="158417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0258" y="5229201"/>
            <a:ext cx="2112234" cy="1584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373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Content Placeholder 2"/>
          <p:cNvSpPr>
            <a:spLocks noGrp="1"/>
          </p:cNvSpPr>
          <p:nvPr>
            <p:ph idx="4294967295"/>
          </p:nvPr>
        </p:nvSpPr>
        <p:spPr bwMode="auto">
          <a:xfrm>
            <a:off x="251520" y="1988840"/>
            <a:ext cx="8784976" cy="4869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altLang="en-US" sz="2800" dirty="0" smtClean="0">
                <a:latin typeface="Calibri" panose="020F0502020204030204" pitchFamily="34" charset="0"/>
              </a:rPr>
              <a:t>Encourage women participation in trainings</a:t>
            </a:r>
          </a:p>
          <a:p>
            <a:pPr lvl="1">
              <a:spcBef>
                <a:spcPts val="0"/>
              </a:spcBef>
            </a:pPr>
            <a:r>
              <a:rPr lang="en-US" altLang="en-US" sz="2400" dirty="0">
                <a:latin typeface="Calibri" panose="020F0502020204030204" pitchFamily="34" charset="0"/>
              </a:rPr>
              <a:t>Participation of women in </a:t>
            </a:r>
            <a:r>
              <a:rPr lang="en-US" altLang="en-US" sz="2400" dirty="0" err="1">
                <a:latin typeface="Calibri" panose="020F0502020204030204" pitchFamily="34" charset="0"/>
              </a:rPr>
              <a:t>Morogoro</a:t>
            </a:r>
            <a:r>
              <a:rPr lang="en-US" altLang="en-US" sz="2400" dirty="0">
                <a:latin typeface="Calibri" panose="020F0502020204030204" pitchFamily="34" charset="0"/>
              </a:rPr>
              <a:t> and </a:t>
            </a:r>
            <a:r>
              <a:rPr lang="en-US" altLang="en-US" sz="2400" dirty="0" smtClean="0">
                <a:latin typeface="Calibri" panose="020F0502020204030204" pitchFamily="34" charset="0"/>
              </a:rPr>
              <a:t>Iringa higher than 50%</a:t>
            </a:r>
          </a:p>
          <a:p>
            <a:pPr lvl="1">
              <a:spcBef>
                <a:spcPts val="0"/>
              </a:spcBef>
            </a:pPr>
            <a:r>
              <a:rPr lang="en-US" altLang="en-US" sz="2400" dirty="0" smtClean="0">
                <a:latin typeface="Calibri" panose="020F0502020204030204" pitchFamily="34" charset="0"/>
              </a:rPr>
              <a:t>Female group leaders, sensitize VEOs</a:t>
            </a:r>
          </a:p>
          <a:p>
            <a:pPr lvl="1">
              <a:spcBef>
                <a:spcPts val="0"/>
              </a:spcBef>
            </a:pPr>
            <a:r>
              <a:rPr lang="en-US" altLang="en-US" sz="2400" dirty="0" smtClean="0">
                <a:latin typeface="Calibri" panose="020F0502020204030204" pitchFamily="34" charset="0"/>
              </a:rPr>
              <a:t>What else is important:</a:t>
            </a:r>
          </a:p>
          <a:p>
            <a:pPr lvl="2">
              <a:spcBef>
                <a:spcPts val="0"/>
              </a:spcBef>
            </a:pPr>
            <a:r>
              <a:rPr lang="en-US" altLang="en-US" dirty="0" smtClean="0">
                <a:latin typeface="Calibri" panose="020F0502020204030204" pitchFamily="34" charset="0"/>
              </a:rPr>
              <a:t>Introduce ‘women-dominated’ crops as well as cash crops</a:t>
            </a:r>
          </a:p>
          <a:p>
            <a:pPr lvl="2">
              <a:spcBef>
                <a:spcPts val="0"/>
              </a:spcBef>
            </a:pPr>
            <a:r>
              <a:rPr lang="en-US" altLang="en-US" dirty="0" smtClean="0">
                <a:latin typeface="Calibri" panose="020F0502020204030204" pitchFamily="34" charset="0"/>
              </a:rPr>
              <a:t>Keep a high level of participation of both male and female farmers to ensure uptake  </a:t>
            </a:r>
            <a:endParaRPr lang="en-US" altLang="en-US" dirty="0">
              <a:latin typeface="Calibri" panose="020F0502020204030204" pitchFamily="34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51520" y="1273895"/>
            <a:ext cx="8640960" cy="642937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600" kern="1200" spc="-100">
                <a:solidFill>
                  <a:schemeClr val="tx2"/>
                </a:solidFill>
                <a:latin typeface="Arial" charset="0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Calibri" pitchFamily="34" charset="0"/>
              </a:defRPr>
            </a:lvl9pPr>
          </a:lstStyle>
          <a:p>
            <a:pPr algn="ctr">
              <a:defRPr/>
            </a:pPr>
            <a:r>
              <a:rPr lang="en-US" sz="3200" b="1" dirty="0" smtClean="0">
                <a:solidFill>
                  <a:schemeClr val="tx1"/>
                </a:solidFill>
                <a:latin typeface="+mn-lt"/>
              </a:rPr>
              <a:t>V.	Challenges and constraints I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5517232"/>
            <a:ext cx="1953242" cy="1302161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5517232"/>
            <a:ext cx="1953242" cy="130216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5511215"/>
            <a:ext cx="1953242" cy="130216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6971" y="5511215"/>
            <a:ext cx="1953242" cy="1302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912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Africa RISING presentations template_Global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1_Africa RISING presentations template_Global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Africa RISING presentations template_Global (2).pot</Template>
  <TotalTime>6826</TotalTime>
  <Words>1288</Words>
  <Application>Microsoft Office PowerPoint</Application>
  <PresentationFormat>On-screen Show (4:3)</PresentationFormat>
  <Paragraphs>460</Paragraphs>
  <Slides>17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17</vt:i4>
      </vt:variant>
    </vt:vector>
  </HeadingPairs>
  <TitlesOfParts>
    <vt:vector size="26" baseType="lpstr">
      <vt:lpstr>Avenir LT 55 Roman</vt:lpstr>
      <vt:lpstr>PMingLiU</vt:lpstr>
      <vt:lpstr>Arial</vt:lpstr>
      <vt:lpstr>Calibri</vt:lpstr>
      <vt:lpstr>Cambria</vt:lpstr>
      <vt:lpstr>Times New Roman</vt:lpstr>
      <vt:lpstr>Wingdings</vt:lpstr>
      <vt:lpstr>Custom Design</vt:lpstr>
      <vt:lpstr>1_Africa RISING presentations template_Global</vt:lpstr>
      <vt:lpstr>PowerPoint Presentation</vt:lpstr>
      <vt:lpstr>Outline</vt:lpstr>
      <vt:lpstr>PowerPoint Presentation</vt:lpstr>
      <vt:lpstr>PowerPoint Presentation</vt:lpstr>
      <vt:lpstr>I. Summary of key activities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AVRDC-RCA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mrema</dc:creator>
  <cp:lastModifiedBy>Andreas Gramzow</cp:lastModifiedBy>
  <cp:revision>357</cp:revision>
  <cp:lastPrinted>2016-07-01T09:52:02Z</cp:lastPrinted>
  <dcterms:created xsi:type="dcterms:W3CDTF">2015-02-21T23:00:35Z</dcterms:created>
  <dcterms:modified xsi:type="dcterms:W3CDTF">2016-07-04T07:14:41Z</dcterms:modified>
</cp:coreProperties>
</file>